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086" autoAdjust="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4C6D-C8BE-4607-BFD7-440CCB6E643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F74-A632-4DCE-9655-623D7132F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4C6D-C8BE-4607-BFD7-440CCB6E643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F74-A632-4DCE-9655-623D7132F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4C6D-C8BE-4607-BFD7-440CCB6E643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F74-A632-4DCE-9655-623D7132F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0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4C6D-C8BE-4607-BFD7-440CCB6E643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F74-A632-4DCE-9655-623D7132F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8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4C6D-C8BE-4607-BFD7-440CCB6E643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F74-A632-4DCE-9655-623D7132F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6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4C6D-C8BE-4607-BFD7-440CCB6E643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F74-A632-4DCE-9655-623D7132F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8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4C6D-C8BE-4607-BFD7-440CCB6E643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F74-A632-4DCE-9655-623D7132F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4C6D-C8BE-4607-BFD7-440CCB6E643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F74-A632-4DCE-9655-623D7132F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4C6D-C8BE-4607-BFD7-440CCB6E643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F74-A632-4DCE-9655-623D7132F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4C6D-C8BE-4607-BFD7-440CCB6E643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F74-A632-4DCE-9655-623D7132F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6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4C6D-C8BE-4607-BFD7-440CCB6E643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F74-A632-4DCE-9655-623D7132F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3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4C6D-C8BE-4607-BFD7-440CCB6E643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3F74-A632-4DCE-9655-623D7132F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0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3"/>
            <a:ext cx="12192000" cy="6871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3580" y="3747266"/>
            <a:ext cx="9144000" cy="689490"/>
          </a:xfrm>
        </p:spPr>
        <p:txBody>
          <a:bodyPr>
            <a:normAutofit fontScale="90000"/>
          </a:bodyPr>
          <a:lstStyle/>
          <a:p>
            <a:b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DIGITALISATION OF PROVINCIAL DEVELOPMENT PLANS, ecommerce and smart 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8856" y="3586174"/>
            <a:ext cx="9144000" cy="586581"/>
          </a:xfrm>
        </p:spPr>
        <p:txBody>
          <a:bodyPr>
            <a:normAutofit fontScale="92500" lnSpcReduction="10000"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4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0093-E9BB-3E8C-EA6E-B783443A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Indicators from VP Exercise</a:t>
            </a:r>
            <a:endParaRPr lang="en-FJ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D485E-E2CB-D348-8EE6-64A9B1A98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indicators show families without access to proper WASH and sanitation facilities, access to power and communication and also proper living conditions such as housing.</a:t>
            </a:r>
            <a:endParaRPr lang="en-FJ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also shows the following:</a:t>
            </a:r>
            <a:endParaRPr lang="en-FJ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weak education attainment</a:t>
            </a:r>
            <a:endParaRPr lang="en-FJ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low business acumen</a:t>
            </a:r>
            <a:endParaRPr lang="en-FJ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most of those in villages do not have investments, bank accounts and savings.</a:t>
            </a:r>
            <a:endParaRPr lang="en-FJ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These are some of the indicators that we will provide on the platform and what the plans are there in the Integrated Village Development Plans to address the issues.</a:t>
            </a:r>
            <a:endParaRPr lang="en-FJ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FJ" dirty="0"/>
          </a:p>
        </p:txBody>
      </p:sp>
    </p:spTree>
    <p:extLst>
      <p:ext uri="{BB962C8B-B14F-4D97-AF65-F5344CB8AC3E}">
        <p14:creationId xmlns:p14="http://schemas.microsoft.com/office/powerpoint/2010/main" val="237564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2769-0AD1-EC93-6BD5-8371EEE5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iTaukei Urban area</a:t>
            </a:r>
            <a:endParaRPr lang="en-FJ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68A66-8A81-A34F-FE08-96F33590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Comparisons and analysis with National Census and our Vola ni Kawa Bula (Register of iTaukei Landowners), indicates that there are a lot of </a:t>
            </a:r>
            <a:r>
              <a:rPr lang="en-US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iTaukeis</a:t>
            </a: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the urban area than in the villages. The 2017 census shows a 45% rural and 55% Urban iTaukei. The number could be more</a:t>
            </a:r>
            <a:endParaRPr lang="en-FJ" sz="3200" dirty="0"/>
          </a:p>
        </p:txBody>
      </p:sp>
    </p:spTree>
    <p:extLst>
      <p:ext uri="{BB962C8B-B14F-4D97-AF65-F5344CB8AC3E}">
        <p14:creationId xmlns:p14="http://schemas.microsoft.com/office/powerpoint/2010/main" val="412488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9CC2-566C-837C-8AAA-E4584E19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Way Forward</a:t>
            </a:r>
            <a:endParaRPr lang="en-FJ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6D07A-579D-31FC-132D-FAF53B7F9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our rural areas, make villages more attractive again.</a:t>
            </a:r>
          </a:p>
          <a:p>
            <a:endParaRPr lang="en-US" dirty="0"/>
          </a:p>
          <a:p>
            <a:r>
              <a:rPr lang="en-US" dirty="0"/>
              <a:t>Reverse migration</a:t>
            </a:r>
          </a:p>
          <a:p>
            <a:endParaRPr lang="en-US" dirty="0"/>
          </a:p>
          <a:p>
            <a:r>
              <a:rPr lang="en-US" dirty="0"/>
              <a:t>Powerful groups in iTaukei Communities</a:t>
            </a:r>
            <a:endParaRPr lang="en-FJ" dirty="0"/>
          </a:p>
        </p:txBody>
      </p:sp>
    </p:spTree>
    <p:extLst>
      <p:ext uri="{BB962C8B-B14F-4D97-AF65-F5344CB8AC3E}">
        <p14:creationId xmlns:p14="http://schemas.microsoft.com/office/powerpoint/2010/main" val="739097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808537" y="1518206"/>
            <a:ext cx="11499761" cy="5025936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600" dirty="0">
                <a:solidFill>
                  <a:srgbClr val="FF0000"/>
                </a:solidFill>
              </a:rPr>
              <a:t>VINAKA VAKALEVU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07268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2E59-B4AD-A966-9F72-A11A898A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F02B-22FA-535D-4694-74863BC61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objective of this presentation is to:</a:t>
            </a:r>
          </a:p>
          <a:p>
            <a:endParaRPr lang="en-US" sz="3200" dirty="0"/>
          </a:p>
          <a:p>
            <a:pPr lvl="1"/>
            <a:r>
              <a:rPr lang="en-US" sz="3200" dirty="0"/>
              <a:t>Show the current direction for iTaukei Institution and communities in terms of operation and digitalization.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Invite the various organizations and stakeholders in moving the iTaukei communities forward.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3005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0570-67F2-03D0-8AAD-3DE4E959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Fiji Provincial Background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ACDCD-9F41-7187-DC78-B0C7F69C7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iTaukei Affairs institutions looks after: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1173 villages (we are in the process of registering an additional 45 villages)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189 districts (</a:t>
            </a:r>
            <a:r>
              <a:rPr lang="en-US" sz="17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tikina</a:t>
            </a: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 provinces </a:t>
            </a:r>
            <a:endParaRPr lang="en-FJ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the province of Rotuma, the governance or </a:t>
            </a:r>
            <a:r>
              <a:rPr lang="en-US" sz="17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vanua</a:t>
            </a: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aspect comes under iTaukei Affairs, whilst development comes under Ministry of Rural and Maritime Development and the Office of the Prime Minister.</a:t>
            </a:r>
            <a:endParaRPr lang="en-FJ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iTaukei (Fijian) Administration was founded on the 10</a:t>
            </a:r>
            <a:r>
              <a:rPr lang="en-US" sz="17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October 1874.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the appointment of the Roko Tuis to look after the administrative provinces then.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3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Mr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Swanston was the first Secretary for Native Affairs in the then Fijian Administration.</a:t>
            </a:r>
            <a:endParaRPr lang="en-FJ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iTaukei Administration was reformed into the iTaukei Affairs Board in 1944 after the establishment of TLTB in 1940.</a:t>
            </a:r>
            <a:endParaRPr lang="en-FJ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699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0570-67F2-03D0-8AAD-3DE4E959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Village Profile Scope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ACDCD-9F41-7187-DC78-B0C7F69C7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Demographic Information</a:t>
            </a:r>
            <a:endParaRPr lang="en-FJ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Activities</a:t>
            </a:r>
            <a:endParaRPr lang="en-FJ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Educational Facilities and Attainment</a:t>
            </a:r>
            <a:endParaRPr lang="en-FJ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Health and sanitation</a:t>
            </a:r>
            <a:endParaRPr lang="en-FJ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Infrastructure and services</a:t>
            </a:r>
            <a:endParaRPr lang="en-FJ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Social and Cultural Aspects</a:t>
            </a:r>
            <a:endParaRPr lang="en-FJ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Natural Resources and Environment</a:t>
            </a:r>
            <a:endParaRPr lang="en-FJ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Governance and institutional Framework</a:t>
            </a:r>
            <a:endParaRPr lang="en-FJ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488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0570-67F2-03D0-8AAD-3DE4E959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Village Profile Brief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ACDCD-9F41-7187-DC78-B0C7F69C7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are 46,364 households in the villages in Fiji</a:t>
            </a:r>
            <a:endParaRPr lang="en-FJ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are 167, 597 residents or villagers.</a:t>
            </a:r>
            <a:endParaRPr lang="en-FJ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have 87,697 males.</a:t>
            </a:r>
            <a:endParaRPr lang="en-FJ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have 79,918 females.</a:t>
            </a:r>
            <a:endParaRPr lang="en-FJ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887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0570-67F2-03D0-8AAD-3DE4E959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/>
              <a:t>Digitilisation</a:t>
            </a:r>
            <a:r>
              <a:rPr lang="en-AU" b="1" dirty="0"/>
              <a:t> in the 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ACDCD-9F41-7187-DC78-B0C7F69C7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FJ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the 2023 VP survey, T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aukei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FJ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ffairs</a:t>
            </a:r>
            <a:r>
              <a:rPr lang="en-FJ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implemented the Computer Assisted Personal Interviewing (CAPI) system using the Survey Solution software on tablets. Each survey enumerator was equipped with a tablet, replacing the previously used paper questionnaires. They type the information in the tablet, and upon meeting the criteria of the completion, it is sent to our HQ for approval.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Profiling was conducted using Vodafone as our choice of internet provider for the collection of data on the field in the 14 provinces and sent to HQ digitally.</a:t>
            </a:r>
            <a:endParaRPr lang="en-FJ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805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7D2E-4C2B-5105-B24C-59F9AE88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Facts about the iTaukei</a:t>
            </a:r>
            <a:endParaRPr lang="en-FJ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BA0CD-15FA-5738-7C4D-3F7E6C6CB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those living below the poverty line in Fiji, some 200,000 in fact, 75% are iTaukei.</a:t>
            </a:r>
            <a:endParaRPr lang="en-FJ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80% of those in the Correctional Facilities are iTaukei.</a:t>
            </a:r>
            <a:endParaRPr lang="en-FJ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Only 5% of the businesses in Fiji are iTaukei</a:t>
            </a:r>
            <a:endParaRPr lang="en-FJ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have just been colonized and developed in the last 100 years or so and we are still learning and growing.</a:t>
            </a:r>
            <a:endParaRPr lang="en-FJ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FJ" dirty="0"/>
          </a:p>
        </p:txBody>
      </p:sp>
    </p:spTree>
    <p:extLst>
      <p:ext uri="{BB962C8B-B14F-4D97-AF65-F5344CB8AC3E}">
        <p14:creationId xmlns:p14="http://schemas.microsoft.com/office/powerpoint/2010/main" val="369444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6AFB-E8B2-D0A6-B505-C7C8BB94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COVID SCENARIO - DIGITILISATION</a:t>
            </a:r>
            <a:endParaRPr lang="en-FJ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6CE442-BE18-335D-D89C-08E284CA9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67" y="2128445"/>
            <a:ext cx="3063505" cy="2392887"/>
          </a:xfrm>
        </p:spPr>
      </p:pic>
      <p:pic>
        <p:nvPicPr>
          <p:cNvPr id="7" name="Picture 6" descr="A pile of green vegetables&#10;&#10;Description automatically generated">
            <a:extLst>
              <a:ext uri="{FF2B5EF4-FFF2-40B4-BE49-F238E27FC236}">
                <a16:creationId xmlns:a16="http://schemas.microsoft.com/office/drawing/2014/main" id="{C30835F4-94F0-1EC2-8C46-F4C75401B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08" y="2128446"/>
            <a:ext cx="3331924" cy="2392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92CC96-83BF-47D8-FD25-27547E72F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54" y="4959089"/>
            <a:ext cx="3071126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1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3872-C035-12D3-3F20-F50ED2B6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Men working on a tanoa – Lau group</a:t>
            </a:r>
            <a:endParaRPr lang="en-FJ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BEDD94-6783-4632-B320-4787F17FF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528" y="1825625"/>
            <a:ext cx="5750943" cy="4351338"/>
          </a:xfrm>
        </p:spPr>
      </p:pic>
    </p:spTree>
    <p:extLst>
      <p:ext uri="{BB962C8B-B14F-4D97-AF65-F5344CB8AC3E}">
        <p14:creationId xmlns:p14="http://schemas.microsoft.com/office/powerpoint/2010/main" val="2206063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591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Century Gothic</vt:lpstr>
      <vt:lpstr>Office Theme</vt:lpstr>
      <vt:lpstr> DIGITALISATION OF PROVINCIAL DEVELOPMENT PLANS, ecommerce and smart solutions</vt:lpstr>
      <vt:lpstr>Objective </vt:lpstr>
      <vt:lpstr>Fiji Provincial Background</vt:lpstr>
      <vt:lpstr>Village Profile Scope</vt:lpstr>
      <vt:lpstr>Village Profile Brief</vt:lpstr>
      <vt:lpstr>Digitilisation in the VP</vt:lpstr>
      <vt:lpstr>Facts about the iTaukei</vt:lpstr>
      <vt:lpstr>COVID SCENARIO - DIGITILISATION</vt:lpstr>
      <vt:lpstr>Men working on a tanoa – Lau group</vt:lpstr>
      <vt:lpstr>Indicators from VP Exercise</vt:lpstr>
      <vt:lpstr>iTaukei Urban area</vt:lpstr>
      <vt:lpstr>Way Forward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DEVELOPMENT PLAN</dc:title>
  <dc:creator>Taitusi Mucunabitu</dc:creator>
  <cp:lastModifiedBy>Josefa Toganivalu</cp:lastModifiedBy>
  <cp:revision>50</cp:revision>
  <dcterms:created xsi:type="dcterms:W3CDTF">2018-12-11T07:56:07Z</dcterms:created>
  <dcterms:modified xsi:type="dcterms:W3CDTF">2024-07-31T03:09:30Z</dcterms:modified>
</cp:coreProperties>
</file>