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15"/>
  </p:notesMasterIdLst>
  <p:sldIdLst>
    <p:sldId id="261" r:id="rId2"/>
    <p:sldId id="262" r:id="rId3"/>
    <p:sldId id="259" r:id="rId4"/>
    <p:sldId id="257" r:id="rId5"/>
    <p:sldId id="264" r:id="rId6"/>
    <p:sldId id="265" r:id="rId7"/>
    <p:sldId id="258" r:id="rId8"/>
    <p:sldId id="256" r:id="rId9"/>
    <p:sldId id="266"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84" d="100"/>
          <a:sy n="84" d="100"/>
        </p:scale>
        <p:origin x="87" y="3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1711D-C7BF-4BBF-99D6-283F8C291D15}" type="datetimeFigureOut">
              <a:rPr lang="en-AU" smtClean="0"/>
              <a:t>31/07/2024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87C8B-6427-4026-A7E8-C0F96CA52735}" type="slidenum">
              <a:rPr lang="en-AU" smtClean="0"/>
              <a:t>‹#›</a:t>
            </a:fld>
            <a:endParaRPr lang="en-AU"/>
          </a:p>
        </p:txBody>
      </p:sp>
    </p:spTree>
    <p:extLst>
      <p:ext uri="{BB962C8B-B14F-4D97-AF65-F5344CB8AC3E}">
        <p14:creationId xmlns:p14="http://schemas.microsoft.com/office/powerpoint/2010/main" val="162960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men between the ages 50-60 and 90% of men above the age of 80. </a:t>
            </a:r>
            <a:endParaRPr lang="en-AU" dirty="0"/>
          </a:p>
        </p:txBody>
      </p:sp>
      <p:sp>
        <p:nvSpPr>
          <p:cNvPr id="4" name="Slide Number Placeholder 3"/>
          <p:cNvSpPr>
            <a:spLocks noGrp="1"/>
          </p:cNvSpPr>
          <p:nvPr>
            <p:ph type="sldNum" sz="quarter" idx="5"/>
          </p:nvPr>
        </p:nvSpPr>
        <p:spPr/>
        <p:txBody>
          <a:bodyPr/>
          <a:lstStyle/>
          <a:p>
            <a:fld id="{B4887C8B-6427-4026-A7E8-C0F96CA52735}" type="slidenum">
              <a:rPr lang="en-AU" smtClean="0"/>
              <a:t>6</a:t>
            </a:fld>
            <a:endParaRPr lang="en-AU"/>
          </a:p>
        </p:txBody>
      </p:sp>
    </p:spTree>
    <p:extLst>
      <p:ext uri="{BB962C8B-B14F-4D97-AF65-F5344CB8AC3E}">
        <p14:creationId xmlns:p14="http://schemas.microsoft.com/office/powerpoint/2010/main" val="299932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ED cases are considered psychogenic</a:t>
            </a:r>
          </a:p>
          <a:p>
            <a:r>
              <a:rPr lang="en-US" dirty="0"/>
              <a:t>C – Connect with friends and family</a:t>
            </a:r>
          </a:p>
          <a:p>
            <a:r>
              <a:rPr lang="en-US" dirty="0"/>
              <a:t>A – Be active – exercise</a:t>
            </a:r>
          </a:p>
          <a:p>
            <a:r>
              <a:rPr lang="en-US" dirty="0"/>
              <a:t>N – Notice the environment around you</a:t>
            </a:r>
          </a:p>
          <a:p>
            <a:r>
              <a:rPr lang="en-US" dirty="0"/>
              <a:t>D – Discover – learn something new everyday – read a book</a:t>
            </a:r>
          </a:p>
          <a:p>
            <a:r>
              <a:rPr lang="en-US" dirty="0"/>
              <a:t>O – offer your help to others. </a:t>
            </a:r>
            <a:endParaRPr lang="en-AU" dirty="0"/>
          </a:p>
        </p:txBody>
      </p:sp>
      <p:sp>
        <p:nvSpPr>
          <p:cNvPr id="4" name="Slide Number Placeholder 3"/>
          <p:cNvSpPr>
            <a:spLocks noGrp="1"/>
          </p:cNvSpPr>
          <p:nvPr>
            <p:ph type="sldNum" sz="quarter" idx="5"/>
          </p:nvPr>
        </p:nvSpPr>
        <p:spPr/>
        <p:txBody>
          <a:bodyPr/>
          <a:lstStyle/>
          <a:p>
            <a:fld id="{B4887C8B-6427-4026-A7E8-C0F96CA52735}" type="slidenum">
              <a:rPr lang="en-AU" smtClean="0"/>
              <a:t>7</a:t>
            </a:fld>
            <a:endParaRPr lang="en-AU"/>
          </a:p>
        </p:txBody>
      </p:sp>
    </p:spTree>
    <p:extLst>
      <p:ext uri="{BB962C8B-B14F-4D97-AF65-F5344CB8AC3E}">
        <p14:creationId xmlns:p14="http://schemas.microsoft.com/office/powerpoint/2010/main" val="195999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257A912-7F89-4559-9054-7FAFE143AB21}"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12959349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7A912-7F89-4559-9054-7FAFE143AB21}"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123693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7A912-7F89-4559-9054-7FAFE143AB21}"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76525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7A912-7F89-4559-9054-7FAFE143AB21}"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223551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257A912-7F89-4559-9054-7FAFE143AB21}"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9118471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57A912-7F89-4559-9054-7FAFE143AB21}" type="datetimeFigureOut">
              <a:rPr lang="en-US" smtClean="0"/>
              <a:t>7/31/2024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247404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257A912-7F89-4559-9054-7FAFE143AB21}"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731AF-0C4D-4462-958C-EFDC70E1937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037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7A912-7F89-4559-9054-7FAFE143AB21}"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90196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7A912-7F89-4559-9054-7FAFE143AB21}"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32915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257A912-7F89-4559-9054-7FAFE143AB21}" type="datetimeFigureOut">
              <a:rPr lang="en-US" smtClean="0"/>
              <a:t>7/31/2024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20880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257A912-7F89-4559-9054-7FAFE143AB21}" type="datetimeFigureOut">
              <a:rPr lang="en-US" smtClean="0"/>
              <a:t>7/31/2024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34731AF-0C4D-4462-958C-EFDC70E1937F}" type="slidenum">
              <a:rPr lang="en-US" smtClean="0"/>
              <a:t>‹#›</a:t>
            </a:fld>
            <a:endParaRPr lang="en-US"/>
          </a:p>
        </p:txBody>
      </p:sp>
    </p:spTree>
    <p:extLst>
      <p:ext uri="{BB962C8B-B14F-4D97-AF65-F5344CB8AC3E}">
        <p14:creationId xmlns:p14="http://schemas.microsoft.com/office/powerpoint/2010/main" val="419236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257A912-7F89-4559-9054-7FAFE143AB21}" type="datetimeFigureOut">
              <a:rPr lang="en-US" smtClean="0"/>
              <a:t>7/31/2024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4731AF-0C4D-4462-958C-EFDC70E1937F}" type="slidenum">
              <a:rPr lang="en-US" smtClean="0"/>
              <a:t>‹#›</a:t>
            </a:fld>
            <a:endParaRPr lang="en-US"/>
          </a:p>
        </p:txBody>
      </p:sp>
    </p:spTree>
    <p:extLst>
      <p:ext uri="{BB962C8B-B14F-4D97-AF65-F5344CB8AC3E}">
        <p14:creationId xmlns:p14="http://schemas.microsoft.com/office/powerpoint/2010/main" val="122832004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1694164"/>
            <a:ext cx="8991600" cy="2338500"/>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n-US" dirty="0"/>
              <a:t>Men’s Sexual Health; Breaking taboo and promoting Health-seeking behavior</a:t>
            </a:r>
            <a:br>
              <a:rPr lang="en-US" dirty="0"/>
            </a:br>
            <a:r>
              <a:rPr kumimoji="0" lang="en-US" sz="2000" b="0" i="0" u="none" strike="noStrike" kern="1200" cap="none" spc="0" normalizeH="0" baseline="0" noProof="0" dirty="0">
                <a:ln>
                  <a:noFill/>
                </a:ln>
                <a:solidFill>
                  <a:schemeClr val="accent3"/>
                </a:solidFill>
                <a:effectLst/>
                <a:uLnTx/>
                <a:uFillTx/>
                <a:latin typeface="Gill Sans MT" panose="020B0502020104020203"/>
                <a:ea typeface="+mn-ea"/>
                <a:cs typeface="+mn-cs"/>
              </a:rPr>
              <a:t>Addressing myths, encouraging conversations and promoting well-being</a:t>
            </a:r>
            <a:b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br>
            <a:endParaRPr lang="en-US" dirty="0"/>
          </a:p>
        </p:txBody>
      </p:sp>
      <p:sp>
        <p:nvSpPr>
          <p:cNvPr id="5" name="Subtitle 4"/>
          <p:cNvSpPr>
            <a:spLocks noGrp="1"/>
          </p:cNvSpPr>
          <p:nvPr>
            <p:ph type="subTitle" idx="1"/>
          </p:nvPr>
        </p:nvSpPr>
        <p:spPr>
          <a:xfrm>
            <a:off x="5557168" y="4768343"/>
            <a:ext cx="6801612" cy="1856115"/>
          </a:xfrm>
        </p:spPr>
        <p:txBody>
          <a:bodyPr>
            <a:normAutofit fontScale="92500" lnSpcReduction="20000"/>
          </a:bodyPr>
          <a:lstStyle/>
          <a:p>
            <a:pPr>
              <a:lnSpc>
                <a:spcPct val="110000"/>
              </a:lnSpc>
            </a:pPr>
            <a:r>
              <a:rPr lang="en-US" b="1" dirty="0"/>
              <a:t>Dr Ahmed Shakeel Shariff</a:t>
            </a:r>
          </a:p>
          <a:p>
            <a:pPr>
              <a:lnSpc>
                <a:spcPct val="110000"/>
              </a:lnSpc>
            </a:pPr>
            <a:r>
              <a:rPr lang="en-US" sz="1400" b="1" dirty="0"/>
              <a:t>MBBS PGDIM PGCGP MFCGP</a:t>
            </a:r>
          </a:p>
          <a:p>
            <a:pPr>
              <a:lnSpc>
                <a:spcPct val="110000"/>
              </a:lnSpc>
            </a:pPr>
            <a:r>
              <a:rPr lang="en-US" b="1" dirty="0"/>
              <a:t>Founder and Director Health Masters</a:t>
            </a:r>
          </a:p>
          <a:p>
            <a:pPr>
              <a:lnSpc>
                <a:spcPct val="110000"/>
              </a:lnSpc>
            </a:pPr>
            <a:r>
              <a:rPr lang="en-US" b="1" dirty="0"/>
              <a:t>Executive Council Member Fiji Medical Association</a:t>
            </a:r>
          </a:p>
          <a:p>
            <a:pPr>
              <a:lnSpc>
                <a:spcPct val="110000"/>
              </a:lnSpc>
            </a:pPr>
            <a:r>
              <a:rPr lang="en-US" b="1" dirty="0"/>
              <a:t>Executive Fiji College of General Practitioners</a:t>
            </a:r>
          </a:p>
        </p:txBody>
      </p:sp>
    </p:spTree>
    <p:extLst>
      <p:ext uri="{BB962C8B-B14F-4D97-AF65-F5344CB8AC3E}">
        <p14:creationId xmlns:p14="http://schemas.microsoft.com/office/powerpoint/2010/main" val="325682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2F19-339F-4000-6D34-92EB0356B4F0}"/>
              </a:ext>
            </a:extLst>
          </p:cNvPr>
          <p:cNvSpPr>
            <a:spLocks noGrp="1"/>
          </p:cNvSpPr>
          <p:nvPr>
            <p:ph type="title"/>
          </p:nvPr>
        </p:nvSpPr>
        <p:spPr>
          <a:xfrm>
            <a:off x="838200" y="435883"/>
            <a:ext cx="10515600" cy="1325563"/>
          </a:xfrm>
        </p:spPr>
        <p:txBody>
          <a:bodyPr>
            <a:normAutofit/>
          </a:bodyPr>
          <a:lstStyle/>
          <a:p>
            <a:r>
              <a:rPr lang="en-US" dirty="0"/>
              <a:t>Breaking the Taboo – Encouraging Sexual Health Help Seeking Behavior</a:t>
            </a:r>
            <a:endParaRPr lang="en-AU" dirty="0"/>
          </a:p>
        </p:txBody>
      </p:sp>
      <p:sp>
        <p:nvSpPr>
          <p:cNvPr id="3" name="Content Placeholder 2">
            <a:extLst>
              <a:ext uri="{FF2B5EF4-FFF2-40B4-BE49-F238E27FC236}">
                <a16:creationId xmlns:a16="http://schemas.microsoft.com/office/drawing/2014/main" id="{6058C545-ADE6-9D3C-A4FE-C2F09F52DB68}"/>
              </a:ext>
            </a:extLst>
          </p:cNvPr>
          <p:cNvSpPr>
            <a:spLocks noGrp="1"/>
          </p:cNvSpPr>
          <p:nvPr>
            <p:ph idx="1"/>
          </p:nvPr>
        </p:nvSpPr>
        <p:spPr>
          <a:xfrm>
            <a:off x="838200" y="1825625"/>
            <a:ext cx="10515600" cy="4722132"/>
          </a:xfrm>
        </p:spPr>
        <p:txBody>
          <a:bodyPr>
            <a:normAutofit fontScale="92500" lnSpcReduction="10000"/>
          </a:bodyPr>
          <a:lstStyle/>
          <a:p>
            <a:pPr marL="0" indent="0">
              <a:buNone/>
            </a:pPr>
            <a:r>
              <a:rPr lang="en-US" dirty="0"/>
              <a:t> This requires a multifaceted approach that addresses barriers and promotes a positive attitude towards healthcare</a:t>
            </a:r>
          </a:p>
          <a:p>
            <a:pPr marL="0" indent="0">
              <a:buNone/>
            </a:pPr>
            <a:endParaRPr lang="en-US" dirty="0"/>
          </a:p>
          <a:p>
            <a:pPr marL="514350" indent="-514350">
              <a:buFont typeface="+mj-lt"/>
              <a:buAutoNum type="arabicPeriod"/>
            </a:pPr>
            <a:r>
              <a:rPr lang="en-US" b="1" dirty="0"/>
              <a:t>Promote Health Awareness </a:t>
            </a:r>
          </a:p>
          <a:p>
            <a:pPr marL="971550" lvl="1" indent="-514350">
              <a:buFont typeface="+mj-lt"/>
              <a:buAutoNum type="arabicPeriod"/>
            </a:pPr>
            <a:r>
              <a:rPr lang="en-US" dirty="0"/>
              <a:t>Raise awareness about common men's health concerns, including sexual health issues, and the impact they can have on overall well-being.</a:t>
            </a:r>
          </a:p>
          <a:p>
            <a:pPr marL="971550" lvl="1" indent="-514350">
              <a:buFont typeface="+mj-lt"/>
              <a:buAutoNum type="arabicPeriod"/>
            </a:pPr>
            <a:r>
              <a:rPr lang="en-US" dirty="0"/>
              <a:t>Education on Importance of Regular Checks</a:t>
            </a:r>
          </a:p>
          <a:p>
            <a:pPr marL="514350" indent="-514350">
              <a:buFont typeface="+mj-lt"/>
              <a:buAutoNum type="arabicPeriod"/>
            </a:pPr>
            <a:r>
              <a:rPr lang="en-US" b="1" dirty="0"/>
              <a:t>Destigmatize Help-Seeking</a:t>
            </a:r>
          </a:p>
          <a:p>
            <a:pPr marL="971550" lvl="1" indent="-514350">
              <a:buFont typeface="+mj-lt"/>
              <a:buAutoNum type="arabicPeriod"/>
            </a:pPr>
            <a:r>
              <a:rPr lang="en-US" dirty="0"/>
              <a:t>Challenge stereotypes and misconceptions around masculinity and seeking help for health </a:t>
            </a:r>
          </a:p>
          <a:p>
            <a:pPr marL="514350" indent="-514350">
              <a:buFont typeface="+mj-lt"/>
              <a:buAutoNum type="arabicPeriod" startAt="3"/>
            </a:pPr>
            <a:r>
              <a:rPr lang="en-US" b="1" dirty="0"/>
              <a:t>Empower Through Knowledge </a:t>
            </a:r>
          </a:p>
          <a:p>
            <a:pPr marL="971550" lvl="1" indent="-514350">
              <a:buFont typeface="+mj-lt"/>
              <a:buAutoNum type="arabicPeriod"/>
            </a:pPr>
            <a:r>
              <a:rPr lang="en-US" dirty="0"/>
              <a:t>Empower men with knowledge about symptoms to watch for, risk factors to be aware of, and when to seek medical advice. </a:t>
            </a:r>
          </a:p>
          <a:p>
            <a:pPr marL="971550" lvl="1" indent="-514350">
              <a:buFont typeface="+mj-lt"/>
              <a:buAutoNum type="arabicPeriod"/>
            </a:pPr>
            <a:r>
              <a:rPr lang="en-US" dirty="0"/>
              <a:t>Education System to cater for such information regarding men's health.</a:t>
            </a:r>
          </a:p>
          <a:p>
            <a:pPr marL="514350" indent="-514350">
              <a:buFont typeface="+mj-lt"/>
              <a:buAutoNum type="arabicPeriod" startAt="3"/>
            </a:pPr>
            <a:r>
              <a:rPr lang="en-US" b="1" dirty="0"/>
              <a:t>Foster Trust and Communication</a:t>
            </a:r>
          </a:p>
          <a:p>
            <a:pPr marL="971550" lvl="1" indent="-514350">
              <a:buFont typeface="+mj-lt"/>
              <a:buAutoNum type="arabicPeriod"/>
            </a:pPr>
            <a:r>
              <a:rPr lang="en-US" dirty="0"/>
              <a:t>Encourage positive doctor-patient relationships built on trust, respect, and open communication</a:t>
            </a:r>
          </a:p>
          <a:p>
            <a:pPr marL="457200" lvl="1" indent="0">
              <a:buNone/>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55400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8A11-2DC0-D0C0-EC1B-C1B0682CDF3F}"/>
              </a:ext>
            </a:extLst>
          </p:cNvPr>
          <p:cNvSpPr>
            <a:spLocks noGrp="1"/>
          </p:cNvSpPr>
          <p:nvPr>
            <p:ph type="title"/>
          </p:nvPr>
        </p:nvSpPr>
        <p:spPr/>
        <p:txBody>
          <a:bodyPr>
            <a:normAutofit fontScale="90000"/>
          </a:bodyPr>
          <a:lstStyle/>
          <a:p>
            <a:r>
              <a:rPr lang="en-US" dirty="0"/>
              <a:t>Breaking the Taboo – Encouraging Sexual Health Help Seeking Behavior</a:t>
            </a:r>
            <a:endParaRPr lang="en-AU" dirty="0"/>
          </a:p>
        </p:txBody>
      </p:sp>
      <p:sp>
        <p:nvSpPr>
          <p:cNvPr id="3" name="Content Placeholder 2">
            <a:extLst>
              <a:ext uri="{FF2B5EF4-FFF2-40B4-BE49-F238E27FC236}">
                <a16:creationId xmlns:a16="http://schemas.microsoft.com/office/drawing/2014/main" id="{1CA23C07-78D1-1C61-27CD-C25B0E1D1D2C}"/>
              </a:ext>
            </a:extLst>
          </p:cNvPr>
          <p:cNvSpPr>
            <a:spLocks noGrp="1"/>
          </p:cNvSpPr>
          <p:nvPr>
            <p:ph idx="1"/>
          </p:nvPr>
        </p:nvSpPr>
        <p:spPr/>
        <p:txBody>
          <a:bodyPr>
            <a:normAutofit fontScale="92500" lnSpcReduction="20000"/>
          </a:bodyPr>
          <a:lstStyle/>
          <a:p>
            <a:pPr marL="514350" indent="-514350">
              <a:buFont typeface="+mj-lt"/>
              <a:buAutoNum type="arabicPeriod" startAt="5"/>
            </a:pPr>
            <a:r>
              <a:rPr lang="en-US" b="1" dirty="0"/>
              <a:t>Offer Convenient and Accessible Care</a:t>
            </a:r>
          </a:p>
          <a:p>
            <a:pPr marL="971550" lvl="1" indent="-514350">
              <a:buFont typeface="+mj-lt"/>
              <a:buAutoNum type="arabicPeriod"/>
            </a:pPr>
            <a:r>
              <a:rPr lang="en-US" dirty="0"/>
              <a:t>Address practical barriers, such as cost, transportation, and scheduling, to make it easier for men to seek medical help</a:t>
            </a:r>
          </a:p>
          <a:p>
            <a:pPr marL="514350" indent="-514350">
              <a:buFont typeface="+mj-lt"/>
              <a:buAutoNum type="arabicPeriod" startAt="5"/>
            </a:pPr>
            <a:r>
              <a:rPr lang="en-US" b="1" dirty="0"/>
              <a:t>Engage in Community Outreach</a:t>
            </a:r>
          </a:p>
          <a:p>
            <a:pPr marL="971550" lvl="1" indent="-514350">
              <a:buFont typeface="+mj-lt"/>
              <a:buAutoNum type="arabicPeriod"/>
            </a:pPr>
            <a:r>
              <a:rPr lang="en-US" dirty="0"/>
              <a:t>Conduct health screenings, workshops, and awareness campaigns in community settings to reach men where they are</a:t>
            </a:r>
          </a:p>
          <a:p>
            <a:pPr marL="971550" lvl="1" indent="-514350">
              <a:buFont typeface="+mj-lt"/>
              <a:buAutoNum type="arabicPeriod"/>
            </a:pPr>
            <a:r>
              <a:rPr lang="en-US" dirty="0"/>
              <a:t>Collaborate with local organizations, workplaces, and community leaders to promote men's health</a:t>
            </a:r>
          </a:p>
          <a:p>
            <a:pPr marL="514350" indent="-514350">
              <a:buFont typeface="+mj-lt"/>
              <a:buAutoNum type="arabicPeriod" startAt="5"/>
            </a:pPr>
            <a:r>
              <a:rPr lang="en-US" b="1" dirty="0"/>
              <a:t>Leverage Peer Support</a:t>
            </a:r>
          </a:p>
          <a:p>
            <a:pPr marL="971550" lvl="1" indent="-514350">
              <a:buFont typeface="+mj-lt"/>
              <a:buAutoNum type="arabicPeriod"/>
            </a:pPr>
            <a:r>
              <a:rPr lang="en-US" dirty="0"/>
              <a:t>Encourage men to talk to their peers, friends, or family members</a:t>
            </a:r>
          </a:p>
          <a:p>
            <a:pPr marL="971550" lvl="1" indent="-514350">
              <a:buFont typeface="+mj-lt"/>
              <a:buAutoNum type="arabicPeriod"/>
            </a:pPr>
            <a:r>
              <a:rPr lang="en-US" dirty="0"/>
              <a:t>Share personal stories and testimonials from men who have sought help to inspire</a:t>
            </a:r>
          </a:p>
          <a:p>
            <a:pPr marL="514350" indent="-514350">
              <a:buFont typeface="+mj-lt"/>
              <a:buAutoNum type="arabicPeriod" startAt="5"/>
            </a:pPr>
            <a:endParaRPr lang="en-US" dirty="0"/>
          </a:p>
        </p:txBody>
      </p:sp>
    </p:spTree>
    <p:extLst>
      <p:ext uri="{BB962C8B-B14F-4D97-AF65-F5344CB8AC3E}">
        <p14:creationId xmlns:p14="http://schemas.microsoft.com/office/powerpoint/2010/main" val="253498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A841-5553-EEC3-98BA-2F40C3DA7CA3}"/>
              </a:ext>
            </a:extLst>
          </p:cNvPr>
          <p:cNvSpPr>
            <a:spLocks noGrp="1"/>
          </p:cNvSpPr>
          <p:nvPr>
            <p:ph type="title"/>
          </p:nvPr>
        </p:nvSpPr>
        <p:spPr/>
        <p:txBody>
          <a:bodyPr/>
          <a:lstStyle/>
          <a:p>
            <a:r>
              <a:rPr lang="en-US" dirty="0"/>
              <a:t>To start…</a:t>
            </a:r>
            <a:endParaRPr lang="en-AU" dirty="0"/>
          </a:p>
        </p:txBody>
      </p:sp>
      <p:sp>
        <p:nvSpPr>
          <p:cNvPr id="3" name="Content Placeholder 2">
            <a:extLst>
              <a:ext uri="{FF2B5EF4-FFF2-40B4-BE49-F238E27FC236}">
                <a16:creationId xmlns:a16="http://schemas.microsoft.com/office/drawing/2014/main" id="{A9B2D4D2-B0C3-F9D9-B2EA-2DD6D2A48B66}"/>
              </a:ext>
            </a:extLst>
          </p:cNvPr>
          <p:cNvSpPr>
            <a:spLocks noGrp="1"/>
          </p:cNvSpPr>
          <p:nvPr>
            <p:ph idx="1"/>
          </p:nvPr>
        </p:nvSpPr>
        <p:spPr/>
        <p:txBody>
          <a:bodyPr/>
          <a:lstStyle/>
          <a:p>
            <a:r>
              <a:rPr lang="en-US" dirty="0"/>
              <a:t>Make men sexual health clinic more accessible. </a:t>
            </a:r>
          </a:p>
          <a:p>
            <a:r>
              <a:rPr lang="en-US" dirty="0"/>
              <a:t>Integrate men sexual health in formal education system</a:t>
            </a:r>
          </a:p>
          <a:p>
            <a:r>
              <a:rPr lang="en-US" dirty="0"/>
              <a:t>Integrate men sexual health screening as part of outreach programs – (public health and NGOs)</a:t>
            </a:r>
          </a:p>
          <a:p>
            <a:r>
              <a:rPr lang="en-US" dirty="0"/>
              <a:t>Promoting proactive approach to health – medical insurance, regular checks</a:t>
            </a:r>
          </a:p>
          <a:p>
            <a:r>
              <a:rPr lang="en-US" dirty="0"/>
              <a:t>Integrate self-care in daily life – use MEN</a:t>
            </a:r>
            <a:endParaRPr lang="en-AU" dirty="0"/>
          </a:p>
        </p:txBody>
      </p:sp>
    </p:spTree>
    <p:extLst>
      <p:ext uri="{BB962C8B-B14F-4D97-AF65-F5344CB8AC3E}">
        <p14:creationId xmlns:p14="http://schemas.microsoft.com/office/powerpoint/2010/main" val="155015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BAA5-BBC3-0C64-7461-6952FC07D579}"/>
              </a:ext>
            </a:extLst>
          </p:cNvPr>
          <p:cNvSpPr>
            <a:spLocks noGrp="1"/>
          </p:cNvSpPr>
          <p:nvPr>
            <p:ph type="title"/>
          </p:nvPr>
        </p:nvSpPr>
        <p:spPr>
          <a:xfrm>
            <a:off x="2055071" y="1333859"/>
            <a:ext cx="7729728" cy="1188720"/>
          </a:xfrm>
        </p:spPr>
        <p:txBody>
          <a:bodyPr/>
          <a:lstStyle/>
          <a:p>
            <a:r>
              <a:rPr lang="en-US" dirty="0"/>
              <a:t>Vinaka!</a:t>
            </a:r>
            <a:endParaRPr lang="en-AU" dirty="0"/>
          </a:p>
        </p:txBody>
      </p:sp>
      <p:sp>
        <p:nvSpPr>
          <p:cNvPr id="3" name="Content Placeholder 2">
            <a:extLst>
              <a:ext uri="{FF2B5EF4-FFF2-40B4-BE49-F238E27FC236}">
                <a16:creationId xmlns:a16="http://schemas.microsoft.com/office/drawing/2014/main" id="{658E11F5-3F78-D2F1-AB79-FC6038005374}"/>
              </a:ext>
            </a:extLst>
          </p:cNvPr>
          <p:cNvSpPr>
            <a:spLocks noGrp="1"/>
          </p:cNvSpPr>
          <p:nvPr>
            <p:ph idx="1"/>
          </p:nvPr>
        </p:nvSpPr>
        <p:spPr/>
        <p:txBody>
          <a:bodyPr/>
          <a:lstStyle/>
          <a:p>
            <a:r>
              <a:rPr lang="en-US" dirty="0"/>
              <a:t>Happy to assist with any queries! </a:t>
            </a:r>
            <a:endParaRPr lang="en-AU" dirty="0"/>
          </a:p>
        </p:txBody>
      </p:sp>
    </p:spTree>
    <p:extLst>
      <p:ext uri="{BB962C8B-B14F-4D97-AF65-F5344CB8AC3E}">
        <p14:creationId xmlns:p14="http://schemas.microsoft.com/office/powerpoint/2010/main" val="83000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introduction to men's sexual health </a:t>
            </a:r>
          </a:p>
        </p:txBody>
      </p:sp>
      <p:sp>
        <p:nvSpPr>
          <p:cNvPr id="3" name="Content Placeholder 2"/>
          <p:cNvSpPr>
            <a:spLocks noGrp="1"/>
          </p:cNvSpPr>
          <p:nvPr>
            <p:ph idx="1"/>
          </p:nvPr>
        </p:nvSpPr>
        <p:spPr>
          <a:xfrm>
            <a:off x="1234161" y="2638044"/>
            <a:ext cx="10204254" cy="3768366"/>
          </a:xfrm>
        </p:spPr>
        <p:txBody>
          <a:bodyPr>
            <a:normAutofit/>
          </a:bodyPr>
          <a:lstStyle/>
          <a:p>
            <a:r>
              <a:rPr lang="en-US" dirty="0"/>
              <a:t>Male sexual health refers to the overall well-being of men in relation to their sexual function, performance, and satisfaction.</a:t>
            </a:r>
          </a:p>
          <a:p>
            <a:r>
              <a:rPr lang="en-US" dirty="0"/>
              <a:t> A range of physical, psychological, interpersonal, and social factors influence a man's sexual health.</a:t>
            </a:r>
          </a:p>
          <a:p>
            <a:r>
              <a:rPr lang="en-US" dirty="0"/>
              <a:t>Common issues: </a:t>
            </a:r>
          </a:p>
          <a:p>
            <a:pPr lvl="1"/>
            <a:r>
              <a:rPr lang="en-US" dirty="0"/>
              <a:t>Erectile dysfunction and low libido</a:t>
            </a:r>
          </a:p>
          <a:p>
            <a:pPr lvl="1"/>
            <a:r>
              <a:rPr lang="en-US" dirty="0"/>
              <a:t>Sexually transmitted diseases</a:t>
            </a:r>
          </a:p>
          <a:p>
            <a:pPr lvl="1"/>
            <a:r>
              <a:rPr lang="en-US" dirty="0"/>
              <a:t>Prostate health </a:t>
            </a:r>
          </a:p>
        </p:txBody>
      </p:sp>
    </p:spTree>
    <p:extLst>
      <p:ext uri="{BB962C8B-B14F-4D97-AF65-F5344CB8AC3E}">
        <p14:creationId xmlns:p14="http://schemas.microsoft.com/office/powerpoint/2010/main" val="203356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614"/>
            <a:ext cx="7729728" cy="1188720"/>
          </a:xfrm>
        </p:spPr>
        <p:txBody>
          <a:bodyPr>
            <a:normAutofit fontScale="90000"/>
          </a:bodyPr>
          <a:lstStyle/>
          <a:p>
            <a:r>
              <a:rPr lang="en-US" b="1" dirty="0"/>
              <a:t>Common Condition</a:t>
            </a:r>
            <a:br>
              <a:rPr lang="en-US" b="1" dirty="0"/>
            </a:br>
            <a:r>
              <a:rPr lang="en-US" b="1" dirty="0"/>
              <a:t>Sexually transmitted infections (STIs)</a:t>
            </a:r>
            <a:endParaRPr lang="en-US" dirty="0"/>
          </a:p>
        </p:txBody>
      </p:sp>
      <p:sp>
        <p:nvSpPr>
          <p:cNvPr id="4" name="Content Placeholder 3"/>
          <p:cNvSpPr>
            <a:spLocks noGrp="1"/>
          </p:cNvSpPr>
          <p:nvPr>
            <p:ph sz="half" idx="1"/>
          </p:nvPr>
        </p:nvSpPr>
        <p:spPr>
          <a:xfrm>
            <a:off x="1531423" y="2009744"/>
            <a:ext cx="4271771" cy="3101982"/>
          </a:xfrm>
        </p:spPr>
        <p:txBody>
          <a:bodyPr>
            <a:normAutofit/>
          </a:bodyPr>
          <a:lstStyle/>
          <a:p>
            <a:r>
              <a:rPr lang="en-US" dirty="0"/>
              <a:t>More than 30 different bacteria, viruses and parasites are known to be transmitted through sexual contacts</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6" name="Picture 5"/>
          <p:cNvPicPr>
            <a:picLocks noChangeAspect="1"/>
          </p:cNvPicPr>
          <p:nvPr/>
        </p:nvPicPr>
        <p:blipFill rotWithShape="1">
          <a:blip r:embed="rId2"/>
          <a:srcRect l="-1" t="10070" r="1169" b="12899"/>
          <a:stretch/>
        </p:blipFill>
        <p:spPr>
          <a:xfrm>
            <a:off x="8117618" y="287971"/>
            <a:ext cx="3713951" cy="6416040"/>
          </a:xfrm>
          <a:prstGeom prst="rect">
            <a:avLst/>
          </a:prstGeom>
        </p:spPr>
      </p:pic>
      <p:pic>
        <p:nvPicPr>
          <p:cNvPr id="8" name="Picture 7"/>
          <p:cNvPicPr>
            <a:picLocks noChangeAspect="1"/>
          </p:cNvPicPr>
          <p:nvPr/>
        </p:nvPicPr>
        <p:blipFill rotWithShape="1">
          <a:blip r:embed="rId3"/>
          <a:srcRect l="21667" t="28370" r="41333" b="18148"/>
          <a:stretch/>
        </p:blipFill>
        <p:spPr>
          <a:xfrm>
            <a:off x="1767837" y="3061411"/>
            <a:ext cx="3672840" cy="2986251"/>
          </a:xfrm>
          <a:prstGeom prst="rect">
            <a:avLst/>
          </a:prstGeom>
        </p:spPr>
      </p:pic>
    </p:spTree>
    <p:extLst>
      <p:ext uri="{BB962C8B-B14F-4D97-AF65-F5344CB8AC3E}">
        <p14:creationId xmlns:p14="http://schemas.microsoft.com/office/powerpoint/2010/main" val="81998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Condition</a:t>
            </a:r>
            <a:br>
              <a:rPr lang="en-US" b="1" dirty="0"/>
            </a:br>
            <a:r>
              <a:rPr lang="en-US" b="1" dirty="0"/>
              <a:t>Erectile Dysfunction</a:t>
            </a:r>
            <a:endParaRPr lang="en-US" dirty="0"/>
          </a:p>
        </p:txBody>
      </p:sp>
      <p:sp>
        <p:nvSpPr>
          <p:cNvPr id="3" name="Content Placeholder 2"/>
          <p:cNvSpPr>
            <a:spLocks noGrp="1"/>
          </p:cNvSpPr>
          <p:nvPr>
            <p:ph sz="half" idx="1"/>
          </p:nvPr>
        </p:nvSpPr>
        <p:spPr/>
        <p:txBody>
          <a:bodyPr>
            <a:normAutofit/>
          </a:bodyPr>
          <a:lstStyle/>
          <a:p>
            <a:r>
              <a:rPr lang="en-US" dirty="0"/>
              <a:t>Erectile dysfunction (ED) can be an indicator of other health conditions, such as heart disease, diabetes, or hormone imbalances. </a:t>
            </a:r>
          </a:p>
          <a:p>
            <a:r>
              <a:rPr lang="en-US" dirty="0"/>
              <a:t>It's essential to remember that there's no shame in experiencing sexual health problems. </a:t>
            </a:r>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a:blip r:embed="rId2"/>
          <a:stretch>
            <a:fillRect/>
          </a:stretch>
        </p:blipFill>
        <p:spPr>
          <a:xfrm>
            <a:off x="6379367" y="2438399"/>
            <a:ext cx="5787879" cy="3858895"/>
          </a:xfrm>
          <a:prstGeom prst="rect">
            <a:avLst/>
          </a:prstGeom>
        </p:spPr>
      </p:pic>
    </p:spTree>
    <p:extLst>
      <p:ext uri="{BB962C8B-B14F-4D97-AF65-F5344CB8AC3E}">
        <p14:creationId xmlns:p14="http://schemas.microsoft.com/office/powerpoint/2010/main" val="199493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Condition</a:t>
            </a:r>
            <a:br>
              <a:rPr lang="en-US" dirty="0"/>
            </a:br>
            <a:r>
              <a:rPr lang="en-US" dirty="0"/>
              <a:t>Male infertility </a:t>
            </a:r>
          </a:p>
        </p:txBody>
      </p:sp>
      <p:pic>
        <p:nvPicPr>
          <p:cNvPr id="5" name="Content Placeholder 4"/>
          <p:cNvPicPr>
            <a:picLocks noGrp="1" noChangeAspect="1"/>
          </p:cNvPicPr>
          <p:nvPr>
            <p:ph sz="half" idx="1"/>
          </p:nvPr>
        </p:nvPicPr>
        <p:blipFill>
          <a:blip r:embed="rId2"/>
          <a:stretch>
            <a:fillRect/>
          </a:stretch>
        </p:blipFill>
        <p:spPr>
          <a:xfrm>
            <a:off x="235803" y="2524046"/>
            <a:ext cx="6233771" cy="3490912"/>
          </a:xfrm>
          <a:prstGeom prst="rect">
            <a:avLst/>
          </a:prstGeom>
        </p:spPr>
      </p:pic>
      <p:sp>
        <p:nvSpPr>
          <p:cNvPr id="4" name="Content Placeholder 3"/>
          <p:cNvSpPr>
            <a:spLocks noGrp="1"/>
          </p:cNvSpPr>
          <p:nvPr>
            <p:ph sz="half" idx="2"/>
          </p:nvPr>
        </p:nvSpPr>
        <p:spPr/>
        <p:txBody>
          <a:bodyPr/>
          <a:lstStyle/>
          <a:p>
            <a:r>
              <a:rPr lang="en-US" dirty="0"/>
              <a:t>Up to 1 in 3 infertility cases may involve male infertility.</a:t>
            </a:r>
          </a:p>
          <a:p>
            <a:r>
              <a:rPr lang="en-US" dirty="0"/>
              <a:t>Many factors can contribute to male infertility, including:</a:t>
            </a:r>
          </a:p>
          <a:p>
            <a:pPr lvl="1"/>
            <a:r>
              <a:rPr lang="en-US" dirty="0"/>
              <a:t>Low sperm production</a:t>
            </a:r>
          </a:p>
          <a:p>
            <a:pPr lvl="1"/>
            <a:r>
              <a:rPr lang="en-US" dirty="0"/>
              <a:t>Anatomy</a:t>
            </a:r>
          </a:p>
          <a:p>
            <a:pPr lvl="1"/>
            <a:r>
              <a:rPr lang="en-US" dirty="0"/>
              <a:t>Testicular trauma</a:t>
            </a:r>
          </a:p>
          <a:p>
            <a:pPr lvl="1"/>
            <a:r>
              <a:rPr lang="en-US" dirty="0"/>
              <a:t>Genetic or immune diseases</a:t>
            </a:r>
          </a:p>
          <a:p>
            <a:endParaRPr lang="en-US" dirty="0"/>
          </a:p>
        </p:txBody>
      </p:sp>
    </p:spTree>
    <p:extLst>
      <p:ext uri="{BB962C8B-B14F-4D97-AF65-F5344CB8AC3E}">
        <p14:creationId xmlns:p14="http://schemas.microsoft.com/office/powerpoint/2010/main" val="163510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BPH/ cancer </a:t>
            </a:r>
          </a:p>
        </p:txBody>
      </p:sp>
      <p:sp>
        <p:nvSpPr>
          <p:cNvPr id="3" name="Content Placeholder 2"/>
          <p:cNvSpPr>
            <a:spLocks noGrp="1"/>
          </p:cNvSpPr>
          <p:nvPr>
            <p:ph sz="half" idx="1"/>
          </p:nvPr>
        </p:nvSpPr>
        <p:spPr/>
        <p:txBody>
          <a:bodyPr>
            <a:normAutofit fontScale="77500" lnSpcReduction="20000"/>
          </a:bodyPr>
          <a:lstStyle/>
          <a:p>
            <a:r>
              <a:rPr lang="en-US" dirty="0"/>
              <a:t>The prostate is a gland within the male reproductive system. It is located below the bladder and in front of the rectum, and wraps around the upper part of the urethra, which carries urine out of the body.</a:t>
            </a:r>
          </a:p>
          <a:p>
            <a:r>
              <a:rPr lang="en-US" dirty="0"/>
              <a:t>Symptoms of a problem include: </a:t>
            </a:r>
          </a:p>
          <a:p>
            <a:pPr lvl="1"/>
            <a:r>
              <a:rPr lang="en-US" dirty="0"/>
              <a:t>Weak or slow urinary stream</a:t>
            </a:r>
          </a:p>
          <a:p>
            <a:pPr lvl="1"/>
            <a:r>
              <a:rPr lang="en-US" dirty="0"/>
              <a:t>Incontinence</a:t>
            </a:r>
          </a:p>
          <a:p>
            <a:pPr lvl="1"/>
            <a:r>
              <a:rPr lang="en-US" dirty="0"/>
              <a:t>Pain when urinating</a:t>
            </a:r>
          </a:p>
          <a:p>
            <a:pPr lvl="1"/>
            <a:r>
              <a:rPr lang="en-US" dirty="0"/>
              <a:t>Feeling as if your bladder is never completely empty</a:t>
            </a:r>
          </a:p>
          <a:p>
            <a:pPr lvl="1"/>
            <a:r>
              <a:rPr lang="en-US" dirty="0"/>
              <a:t>Difficulty starting urination</a:t>
            </a:r>
          </a:p>
          <a:p>
            <a:pPr lvl="1"/>
            <a:r>
              <a:rPr lang="en-US" dirty="0"/>
              <a:t>Frequency and/or urgency to urinate</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2294985"/>
            <a:ext cx="5184370" cy="4320308"/>
          </a:xfrm>
          <a:prstGeom prst="rect">
            <a:avLst/>
          </a:prstGeom>
        </p:spPr>
      </p:pic>
    </p:spTree>
    <p:extLst>
      <p:ext uri="{BB962C8B-B14F-4D97-AF65-F5344CB8AC3E}">
        <p14:creationId xmlns:p14="http://schemas.microsoft.com/office/powerpoint/2010/main" val="34904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Health</a:t>
            </a:r>
            <a:endParaRPr lang="en-US" dirty="0"/>
          </a:p>
        </p:txBody>
      </p:sp>
      <p:sp>
        <p:nvSpPr>
          <p:cNvPr id="3" name="Content Placeholder 2"/>
          <p:cNvSpPr>
            <a:spLocks noGrp="1"/>
          </p:cNvSpPr>
          <p:nvPr>
            <p:ph sz="half" idx="1"/>
          </p:nvPr>
        </p:nvSpPr>
        <p:spPr>
          <a:xfrm>
            <a:off x="6020735" y="2386606"/>
            <a:ext cx="5181600" cy="4351338"/>
          </a:xfrm>
        </p:spPr>
        <p:txBody>
          <a:bodyPr>
            <a:normAutofit/>
          </a:bodyPr>
          <a:lstStyle/>
          <a:p>
            <a:r>
              <a:rPr lang="en-US" dirty="0"/>
              <a:t>Mental health issues among men are often underestimated and neglected. </a:t>
            </a:r>
          </a:p>
          <a:p>
            <a:r>
              <a:rPr lang="en-US" dirty="0"/>
              <a:t>Men are less likely to seek help for depression, anxiety, and other mental health conditions, in part due to societal expectations and stigma. </a:t>
            </a:r>
          </a:p>
          <a:p>
            <a:r>
              <a:rPr lang="en-US" dirty="0"/>
              <a:t>The narrative that men should always be "strong" and shouldn't express emotions can be damaging. </a:t>
            </a:r>
          </a:p>
          <a:p>
            <a:r>
              <a:rPr lang="en-US" dirty="0"/>
              <a:t>Mental health is just as important as physical health, and seeking help when struggling is a sign of strength, not weakness.</a:t>
            </a:r>
          </a:p>
          <a:p>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5" name="Picture 4"/>
          <p:cNvPicPr>
            <a:picLocks noChangeAspect="1"/>
          </p:cNvPicPr>
          <p:nvPr/>
        </p:nvPicPr>
        <p:blipFill>
          <a:blip r:embed="rId3"/>
          <a:stretch>
            <a:fillRect/>
          </a:stretch>
        </p:blipFill>
        <p:spPr>
          <a:xfrm>
            <a:off x="304800" y="1690688"/>
            <a:ext cx="5410200" cy="5410200"/>
          </a:xfrm>
          <a:prstGeom prst="rect">
            <a:avLst/>
          </a:prstGeom>
        </p:spPr>
      </p:pic>
    </p:spTree>
    <p:extLst>
      <p:ext uri="{BB962C8B-B14F-4D97-AF65-F5344CB8AC3E}">
        <p14:creationId xmlns:p14="http://schemas.microsoft.com/office/powerpoint/2010/main" val="349465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0" y="1110343"/>
            <a:ext cx="9144000" cy="4304620"/>
          </a:xfrm>
        </p:spPr>
        <p:txBody>
          <a:bodyPr>
            <a:normAutofit/>
          </a:bodyPr>
          <a:lstStyle/>
          <a:p>
            <a:r>
              <a:rPr lang="en-US" dirty="0"/>
              <a:t>“The most important sex organ is not below a man’s waist; it’s sitting on their shoulders.”</a:t>
            </a:r>
            <a:br>
              <a:rPr lang="en-US" dirty="0"/>
            </a:br>
            <a:r>
              <a:rPr lang="en-US" sz="1200" dirty="0"/>
              <a:t>Michael O’Leary, MD, MPH</a:t>
            </a:r>
            <a:br>
              <a:rPr lang="en-US" sz="1200" dirty="0"/>
            </a:br>
            <a:r>
              <a:rPr lang="en-US" sz="1200" dirty="0"/>
              <a:t>Urologic Surgeon</a:t>
            </a:r>
            <a:br>
              <a:rPr lang="en-US" sz="1200" dirty="0"/>
            </a:br>
            <a:r>
              <a:rPr lang="en-US" sz="1200" dirty="0"/>
              <a:t>Mass General Brigham</a:t>
            </a:r>
          </a:p>
        </p:txBody>
      </p:sp>
    </p:spTree>
    <p:extLst>
      <p:ext uri="{BB962C8B-B14F-4D97-AF65-F5344CB8AC3E}">
        <p14:creationId xmlns:p14="http://schemas.microsoft.com/office/powerpoint/2010/main" val="233152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7725-9B1A-BDC3-FF02-BE2C2B216830}"/>
              </a:ext>
            </a:extLst>
          </p:cNvPr>
          <p:cNvSpPr>
            <a:spLocks noGrp="1"/>
          </p:cNvSpPr>
          <p:nvPr>
            <p:ph type="title"/>
          </p:nvPr>
        </p:nvSpPr>
        <p:spPr>
          <a:xfrm>
            <a:off x="2127722" y="398634"/>
            <a:ext cx="7729728" cy="1188720"/>
          </a:xfrm>
        </p:spPr>
        <p:txBody>
          <a:bodyPr>
            <a:normAutofit fontScale="90000"/>
          </a:bodyPr>
          <a:lstStyle/>
          <a:p>
            <a:r>
              <a:rPr lang="en-US" sz="3200" dirty="0"/>
              <a:t>Why do men not have a Health Help Seeking Behavior?</a:t>
            </a:r>
            <a:endParaRPr lang="en-AU" sz="3200" dirty="0"/>
          </a:p>
        </p:txBody>
      </p:sp>
      <p:sp>
        <p:nvSpPr>
          <p:cNvPr id="3" name="Content Placeholder 2">
            <a:extLst>
              <a:ext uri="{FF2B5EF4-FFF2-40B4-BE49-F238E27FC236}">
                <a16:creationId xmlns:a16="http://schemas.microsoft.com/office/drawing/2014/main" id="{D8930319-A8E6-1677-C1D4-88594C2C5594}"/>
              </a:ext>
            </a:extLst>
          </p:cNvPr>
          <p:cNvSpPr>
            <a:spLocks noGrp="1"/>
          </p:cNvSpPr>
          <p:nvPr>
            <p:ph idx="1"/>
          </p:nvPr>
        </p:nvSpPr>
        <p:spPr>
          <a:xfrm>
            <a:off x="800099" y="1856014"/>
            <a:ext cx="10689771" cy="4718957"/>
          </a:xfrm>
        </p:spPr>
        <p:txBody>
          <a:bodyPr>
            <a:normAutofit fontScale="92500" lnSpcReduction="10000"/>
          </a:bodyPr>
          <a:lstStyle/>
          <a:p>
            <a:pPr>
              <a:buFont typeface="Wingdings" panose="05000000000000000000" pitchFamily="2" charset="2"/>
              <a:buChar char="Ø"/>
            </a:pPr>
            <a:r>
              <a:rPr lang="en-US" b="1" dirty="0"/>
              <a:t>Social Stigma and Gender Norms</a:t>
            </a:r>
            <a:r>
              <a:rPr lang="en-US" dirty="0"/>
              <a:t> - Traditional masculine norms often emphasize strength, self-reliance, and stoicism</a:t>
            </a:r>
            <a:r>
              <a:rPr lang="en-US" b="1" dirty="0"/>
              <a:t>. </a:t>
            </a:r>
            <a:r>
              <a:rPr lang="en-US" b="1" dirty="0">
                <a:solidFill>
                  <a:schemeClr val="accent3">
                    <a:lumMod val="75000"/>
                  </a:schemeClr>
                </a:solidFill>
              </a:rPr>
              <a:t>Seeking help may be perceived as a sign of weakness or vulnerability</a:t>
            </a:r>
            <a:r>
              <a:rPr lang="en-US" dirty="0"/>
              <a:t>, leading men to avoid addressing their health concerns.</a:t>
            </a:r>
          </a:p>
          <a:p>
            <a:pPr>
              <a:buFont typeface="Wingdings" panose="05000000000000000000" pitchFamily="2" charset="2"/>
              <a:buChar char="Ø"/>
            </a:pPr>
            <a:r>
              <a:rPr lang="en-AU" b="1" dirty="0"/>
              <a:t>Fear of Judgment </a:t>
            </a:r>
            <a:r>
              <a:rPr lang="en-AU" dirty="0"/>
              <a:t>- </a:t>
            </a:r>
            <a:r>
              <a:rPr lang="en-US" dirty="0"/>
              <a:t> Men may fear being judged or stigmatized for discussing intimate or sensitive topics like sexual health</a:t>
            </a:r>
          </a:p>
          <a:p>
            <a:pPr>
              <a:buFont typeface="Wingdings" panose="05000000000000000000" pitchFamily="2" charset="2"/>
              <a:buChar char="Ø"/>
            </a:pPr>
            <a:r>
              <a:rPr lang="en-AU" b="1" dirty="0"/>
              <a:t>Lack of Awareness </a:t>
            </a:r>
            <a:r>
              <a:rPr lang="en-AU" dirty="0"/>
              <a:t>- </a:t>
            </a:r>
            <a:r>
              <a:rPr lang="en-US" dirty="0"/>
              <a:t>Some men may not be fully aware of the importance of regular health check-ups or may underestimate the significance of symptoms they are experiencing</a:t>
            </a:r>
            <a:r>
              <a:rPr lang="en-US" dirty="0">
                <a:solidFill>
                  <a:schemeClr val="accent3">
                    <a:lumMod val="75000"/>
                  </a:schemeClr>
                </a:solidFill>
              </a:rPr>
              <a:t>. </a:t>
            </a:r>
            <a:r>
              <a:rPr lang="en-US" b="1" dirty="0">
                <a:solidFill>
                  <a:schemeClr val="accent3">
                    <a:lumMod val="75000"/>
                  </a:schemeClr>
                </a:solidFill>
              </a:rPr>
              <a:t>Perceive it’s a regular process of aging</a:t>
            </a:r>
            <a:r>
              <a:rPr lang="en-US" b="1" dirty="0"/>
              <a:t>.</a:t>
            </a:r>
            <a:r>
              <a:rPr lang="en-US" dirty="0"/>
              <a:t> </a:t>
            </a:r>
          </a:p>
          <a:p>
            <a:pPr>
              <a:buFont typeface="Wingdings" panose="05000000000000000000" pitchFamily="2" charset="2"/>
              <a:buChar char="Ø"/>
            </a:pPr>
            <a:r>
              <a:rPr lang="en-AU" b="1" dirty="0"/>
              <a:t>Mistrust of Healthcare Providers </a:t>
            </a:r>
            <a:r>
              <a:rPr lang="en-AU" dirty="0"/>
              <a:t>- </a:t>
            </a:r>
            <a:r>
              <a:rPr lang="en-US" dirty="0"/>
              <a:t>Negative past experiences with healthcare providers, perceived discrimination, or a lack of trust in the healthcare system. </a:t>
            </a:r>
            <a:r>
              <a:rPr lang="en-US" b="1" dirty="0">
                <a:solidFill>
                  <a:schemeClr val="accent3">
                    <a:lumMod val="75000"/>
                  </a:schemeClr>
                </a:solidFill>
              </a:rPr>
              <a:t>Believe that there is no treatment available</a:t>
            </a:r>
            <a:r>
              <a:rPr lang="en-US" dirty="0"/>
              <a:t>. </a:t>
            </a:r>
          </a:p>
          <a:p>
            <a:pPr>
              <a:buFont typeface="Wingdings" panose="05000000000000000000" pitchFamily="2" charset="2"/>
              <a:buChar char="Ø"/>
            </a:pPr>
            <a:r>
              <a:rPr lang="en-US" b="1" dirty="0"/>
              <a:t>Barriers to Access </a:t>
            </a:r>
            <a:r>
              <a:rPr lang="en-US" dirty="0"/>
              <a:t>- Factors such as cost, lack of insurance, transportation issues, and long wait times for appointments can serve as practical barriers</a:t>
            </a:r>
          </a:p>
          <a:p>
            <a:pPr>
              <a:buFont typeface="Wingdings" panose="05000000000000000000" pitchFamily="2" charset="2"/>
              <a:buChar char="Ø"/>
            </a:pPr>
            <a:r>
              <a:rPr lang="en-US" b="1" dirty="0"/>
              <a:t>Minimization of Symptoms </a:t>
            </a:r>
            <a:r>
              <a:rPr lang="en-US" dirty="0"/>
              <a:t>- Men may downplay or ignore symptoms of health conditions, including those related to sexual health, assuming that the </a:t>
            </a:r>
            <a:r>
              <a:rPr lang="en-US" b="1" dirty="0">
                <a:solidFill>
                  <a:schemeClr val="accent3">
                    <a:lumMod val="75000"/>
                  </a:schemeClr>
                </a:solidFill>
              </a:rPr>
              <a:t>issues will resolve on their own</a:t>
            </a:r>
            <a:r>
              <a:rPr lang="en-US" dirty="0"/>
              <a:t>.</a:t>
            </a:r>
          </a:p>
          <a:p>
            <a:pPr>
              <a:buFont typeface="Wingdings" panose="05000000000000000000" pitchFamily="2" charset="2"/>
              <a:buChar char="Ø"/>
            </a:pPr>
            <a:r>
              <a:rPr lang="en-US" b="1" dirty="0"/>
              <a:t>Cultural and Religious Beliefs </a:t>
            </a:r>
            <a:r>
              <a:rPr lang="en-US" dirty="0"/>
              <a:t>-  Cultural norms and religious beliefs may influence men's attitudes towards seeking help for sensitive health issues. Some cultural beliefs may discourage open discussion of sexual health topics</a:t>
            </a:r>
          </a:p>
          <a:p>
            <a:endParaRPr lang="en-US" dirty="0"/>
          </a:p>
          <a:p>
            <a:endParaRPr lang="en-US" dirty="0"/>
          </a:p>
          <a:p>
            <a:endParaRPr lang="en-AU" dirty="0"/>
          </a:p>
        </p:txBody>
      </p:sp>
    </p:spTree>
    <p:extLst>
      <p:ext uri="{BB962C8B-B14F-4D97-AF65-F5344CB8AC3E}">
        <p14:creationId xmlns:p14="http://schemas.microsoft.com/office/powerpoint/2010/main" val="17375017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485</TotalTime>
  <Words>1000</Words>
  <Application>Microsoft Office PowerPoint</Application>
  <PresentationFormat>Widescreen</PresentationFormat>
  <Paragraphs>90</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Wingdings</vt:lpstr>
      <vt:lpstr>Parcel</vt:lpstr>
      <vt:lpstr>Men’s Sexual Health; Breaking taboo and promoting Health-seeking behavior Addressing myths, encouraging conversations and promoting well-being </vt:lpstr>
      <vt:lpstr>An introduction to men's sexual health </vt:lpstr>
      <vt:lpstr>Common Condition Sexually transmitted infections (STIs)</vt:lpstr>
      <vt:lpstr>Common Condition Erectile Dysfunction</vt:lpstr>
      <vt:lpstr>Common Condition Male infertility </vt:lpstr>
      <vt:lpstr>Prostate- BPH/ cancer </vt:lpstr>
      <vt:lpstr>Mental Health</vt:lpstr>
      <vt:lpstr>“The most important sex organ is not below a man’s waist; it’s sitting on their shoulders.” Michael O’Leary, MD, MPH Urologic Surgeon Mass General Brigham</vt:lpstr>
      <vt:lpstr>Why do men not have a Health Help Seeking Behavior?</vt:lpstr>
      <vt:lpstr>Breaking the Taboo – Encouraging Sexual Health Help Seeking Behavior</vt:lpstr>
      <vt:lpstr>Breaking the Taboo – Encouraging Sexual Health Help Seeking Behavior</vt:lpstr>
      <vt:lpstr>To start…</vt:lpstr>
      <vt:lpstr>Vinaka!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Ahmed Shariff</cp:lastModifiedBy>
  <cp:revision>11</cp:revision>
  <dcterms:created xsi:type="dcterms:W3CDTF">2024-07-29T22:02:37Z</dcterms:created>
  <dcterms:modified xsi:type="dcterms:W3CDTF">2024-07-30T21:35:05Z</dcterms:modified>
</cp:coreProperties>
</file>