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8" r:id="rId3"/>
    <p:sldId id="263" r:id="rId4"/>
    <p:sldId id="262" r:id="rId5"/>
    <p:sldId id="299" r:id="rId6"/>
    <p:sldId id="260" r:id="rId7"/>
    <p:sldId id="290" r:id="rId8"/>
    <p:sldId id="292" r:id="rId9"/>
    <p:sldId id="268" r:id="rId10"/>
    <p:sldId id="291" r:id="rId11"/>
    <p:sldId id="274" r:id="rId12"/>
    <p:sldId id="258" r:id="rId13"/>
    <p:sldId id="265" r:id="rId14"/>
    <p:sldId id="267" r:id="rId15"/>
    <p:sldId id="275" r:id="rId16"/>
    <p:sldId id="271" r:id="rId17"/>
    <p:sldId id="278" r:id="rId18"/>
    <p:sldId id="270" r:id="rId19"/>
    <p:sldId id="277" r:id="rId20"/>
    <p:sldId id="279" r:id="rId21"/>
    <p:sldId id="280" r:id="rId22"/>
    <p:sldId id="281" r:id="rId23"/>
    <p:sldId id="282" r:id="rId24"/>
    <p:sldId id="283" r:id="rId25"/>
    <p:sldId id="284" r:id="rId26"/>
    <p:sldId id="285" r:id="rId27"/>
    <p:sldId id="272" r:id="rId28"/>
    <p:sldId id="286" r:id="rId29"/>
    <p:sldId id="287" r:id="rId30"/>
    <p:sldId id="293" r:id="rId31"/>
    <p:sldId id="297" r:id="rId32"/>
    <p:sldId id="257" r:id="rId33"/>
    <p:sldId id="266" r:id="rId34"/>
    <p:sldId id="294" r:id="rId35"/>
    <p:sldId id="295" r:id="rId36"/>
    <p:sldId id="296" r:id="rId37"/>
    <p:sldId id="302" r:id="rId38"/>
    <p:sldId id="301" r:id="rId39"/>
    <p:sldId id="300" r:id="rId40"/>
    <p:sldId id="276" r:id="rId41"/>
  </p:sldIdLst>
  <p:sldSz cx="12192000" cy="6858000"/>
  <p:notesSz cx="6858000" cy="9144000"/>
  <p:defaultTextStyle>
    <a:defPPr>
      <a:defRPr lang="en-FJ"/>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3" d="100"/>
          <a:sy n="103" d="100"/>
        </p:scale>
        <p:origin x="8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EF6A1-1D1F-4C12-A843-5D699B3B6C32}" type="datetimeFigureOut">
              <a:rPr lang="en-FJ" smtClean="0"/>
              <a:t>29/07/2024</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9EF25-6EEE-49BE-A755-523C16C03E1A}" type="slidenum">
              <a:rPr lang="en-FJ" smtClean="0"/>
              <a:t>‹#›</a:t>
            </a:fld>
            <a:endParaRPr lang="en-FJ"/>
          </a:p>
        </p:txBody>
      </p:sp>
    </p:spTree>
    <p:extLst>
      <p:ext uri="{BB962C8B-B14F-4D97-AF65-F5344CB8AC3E}">
        <p14:creationId xmlns:p14="http://schemas.microsoft.com/office/powerpoint/2010/main" val="51673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8083053/#B23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Ice_crea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en.wikipedia.org/wiki/Carboxymethyl_cellulose#cite_note-1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Trillions of symbiotic microbial organisms live in and on the surface of the human body. They can be found in and on nearly every part of the body, including the gut, brain, ear, skin, nose, the oral, gastrointestinal, respiratory, urinary and vaginal tracts and the bloodstream. Their genes are now thought to contribute more to human survival than the genes of the human. Such genes, the human microbiome, are, for example, pivotal to the process of aging, digestion, the immune system, the modulation of the central nervous system, and a person’s mood and cognitive ability. This makes the human microbiome an essential organ in the human body. Without it the human body cannot function.</a:t>
            </a:r>
          </a:p>
          <a:p>
            <a:endParaRPr lang="en-US" dirty="0"/>
          </a:p>
          <a:p>
            <a:r>
              <a:rPr lang="en-US" dirty="0"/>
              <a:t>Microbes have always been an essential part of human life. The co-</a:t>
            </a:r>
          </a:p>
          <a:p>
            <a:r>
              <a:rPr lang="en-US" dirty="0"/>
              <a:t>evolution between the human host and microbes has established</a:t>
            </a:r>
          </a:p>
          <a:p>
            <a:r>
              <a:rPr lang="en-US" dirty="0"/>
              <a:t>a mutualistic symbiosis in which the host provides a hospitable</a:t>
            </a:r>
          </a:p>
          <a:p>
            <a:r>
              <a:rPr lang="en-US" dirty="0"/>
              <a:t>environment and nutrients for the microbiota, while the micro-</a:t>
            </a:r>
          </a:p>
          <a:p>
            <a:r>
              <a:rPr lang="en-US" dirty="0"/>
              <a:t>biota exerts substantial influence on the host during homeostasis</a:t>
            </a:r>
          </a:p>
          <a:p>
            <a:r>
              <a:rPr lang="en-US" dirty="0"/>
              <a:t>and disease</a:t>
            </a:r>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4</a:t>
            </a:fld>
            <a:endParaRPr lang="en-FJ"/>
          </a:p>
        </p:txBody>
      </p:sp>
    </p:spTree>
    <p:extLst>
      <p:ext uri="{BB962C8B-B14F-4D97-AF65-F5344CB8AC3E}">
        <p14:creationId xmlns:p14="http://schemas.microsoft.com/office/powerpoint/2010/main" val="279473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Mother’s breast milk offers important initial immune protection to the infant through passive transmission of immunoglobulins, microbes, and prebiotics . </a:t>
            </a:r>
          </a:p>
          <a:p>
            <a:endParaRPr lang="en-US" dirty="0"/>
          </a:p>
          <a:p>
            <a:r>
              <a:rPr lang="en-US" dirty="0"/>
              <a:t>Oligosaccharides function as prebiotics to maintain the growth of specific bacteria such as Bifidobacteria. As the infant starts eating solid foods, the microbiome evolves toward an adult one</a:t>
            </a:r>
          </a:p>
          <a:p>
            <a:endParaRPr lang="en-US" dirty="0"/>
          </a:p>
        </p:txBody>
      </p:sp>
      <p:sp>
        <p:nvSpPr>
          <p:cNvPr id="4" name="Slide Number Placeholder 3"/>
          <p:cNvSpPr>
            <a:spLocks noGrp="1"/>
          </p:cNvSpPr>
          <p:nvPr>
            <p:ph type="sldNum" sz="quarter" idx="5"/>
          </p:nvPr>
        </p:nvSpPr>
        <p:spPr/>
        <p:txBody>
          <a:bodyPr/>
          <a:lstStyle/>
          <a:p>
            <a:fld id="{0D79EF25-6EEE-49BE-A755-523C16C03E1A}" type="slidenum">
              <a:rPr lang="en-FJ" smtClean="0"/>
              <a:t>27</a:t>
            </a:fld>
            <a:endParaRPr lang="en-FJ"/>
          </a:p>
        </p:txBody>
      </p:sp>
    </p:spTree>
    <p:extLst>
      <p:ext uri="{BB962C8B-B14F-4D97-AF65-F5344CB8AC3E}">
        <p14:creationId xmlns:p14="http://schemas.microsoft.com/office/powerpoint/2010/main" val="193399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 cause of food allergy is still unclear, but it is widely accepted that alterations in the gut bacterial levels or diversity is the leading reason for the rise of food allergy incidence (</a:t>
            </a:r>
            <a:r>
              <a:rPr lang="en-US" dirty="0">
                <a:hlinkClick r:id="rId3"/>
              </a:rPr>
              <a:t>Savage et al., 2018</a:t>
            </a:r>
            <a:r>
              <a:rPr lang="en-US" dirty="0"/>
              <a:t>). Several landmark studies from the past few years have reported a microbiome signature in food allergy, especially in children, suggesting that dysbiosis in early life may be predictive of disease persistence.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immune system plays a vital role in keeping the body healthy by providing a fine balance between the elimination of invading pathogens and the maintenance of tolerance to healthy self-tissue. However, in the case of patients with autoimmune disorders, the mechanism to maintain self-tolerance fails and the result is that the immune system mistakenly attacks and destroys healthy self-tissue</a:t>
            </a:r>
            <a:endParaRPr lang="en-FJ" dirty="0"/>
          </a:p>
          <a:p>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28</a:t>
            </a:fld>
            <a:endParaRPr lang="en-FJ"/>
          </a:p>
        </p:txBody>
      </p:sp>
    </p:spTree>
    <p:extLst>
      <p:ext uri="{BB962C8B-B14F-4D97-AF65-F5344CB8AC3E}">
        <p14:creationId xmlns:p14="http://schemas.microsoft.com/office/powerpoint/2010/main" val="2449114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Cup of beans = 15 g , Cup of mix vegetables= 5g, 1 piece of fruit is 3g, small handful of nuts= 3g, fist size of brown rice=3.5 g ( 7.5 g + 15g + 6g +3g + 3.5g= 35g ) </a:t>
            </a:r>
          </a:p>
          <a:p>
            <a:r>
              <a:rPr lang="en-US" dirty="0"/>
              <a:t>WHO</a:t>
            </a:r>
          </a:p>
          <a:p>
            <a:pPr>
              <a:buFont typeface="Arial" panose="020B0604020202020204" pitchFamily="34" charset="0"/>
              <a:buChar char="•"/>
            </a:pPr>
            <a:r>
              <a:rPr lang="en-US" dirty="0"/>
              <a:t>2–5 years old, at least 15 g per day</a:t>
            </a:r>
          </a:p>
          <a:p>
            <a:pPr>
              <a:buFont typeface="Arial" panose="020B0604020202020204" pitchFamily="34" charset="0"/>
              <a:buChar char="•"/>
            </a:pPr>
            <a:r>
              <a:rPr lang="en-US" dirty="0"/>
              <a:t>6–9 years old, at least 21 g per day</a:t>
            </a:r>
          </a:p>
          <a:p>
            <a:pPr>
              <a:buFont typeface="Arial" panose="020B0604020202020204" pitchFamily="34" charset="0"/>
              <a:buChar char="•"/>
            </a:pPr>
            <a:r>
              <a:rPr lang="en-US" dirty="0"/>
              <a:t>10 years or older, at least 25 g per day.</a:t>
            </a:r>
          </a:p>
          <a:p>
            <a:pPr>
              <a:buFont typeface="Arial" panose="020B0604020202020204" pitchFamily="34" charset="0"/>
              <a:buChar char="•"/>
            </a:pPr>
            <a:endParaRPr lang="en-US" dirty="0"/>
          </a:p>
          <a:p>
            <a:pPr>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 recent human study showed that a diet rich in fermented foods leads to increased microbial diversity and decreases in numerous markers of inflammation [ 10 ]</a:t>
            </a:r>
          </a:p>
          <a:p>
            <a:pPr>
              <a:buFont typeface="Arial" panose="020B0604020202020204" pitchFamily="34" charset="0"/>
              <a:buNone/>
            </a:pPr>
            <a:endParaRPr lang="en-US" dirty="0"/>
          </a:p>
          <a:p>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33</a:t>
            </a:fld>
            <a:endParaRPr lang="en-FJ"/>
          </a:p>
        </p:txBody>
      </p:sp>
    </p:spTree>
    <p:extLst>
      <p:ext uri="{BB962C8B-B14F-4D97-AF65-F5344CB8AC3E}">
        <p14:creationId xmlns:p14="http://schemas.microsoft.com/office/powerpoint/2010/main" val="924589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42-56g Protein = 1g=4cal -.6 to .8/kg/day ( 1 egg= 5g of protein , 100g fish= 21g protein, 100g chicken/beef=27g protein,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chicken meat is better than soy protein at maintaining the gut mucus barrier.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Long-term (90-day) soy protein intake in growing rats leads to increased mRNA levels of LBP and CD14 in the liver compared with casein, beef,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chicken as protein sources, indicating increased levels of bacterial endotoxins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HPD= including SCFAs, branched-chain fatty acids, carbon </a:t>
            </a:r>
            <a:r>
              <a:rPr lang="en-US" dirty="0" err="1"/>
              <a:t>dioxide,hydrogen</a:t>
            </a:r>
            <a:r>
              <a:rPr lang="en-US" dirty="0"/>
              <a:t>, hydrogen sulfides, ammonia, phenols, and indole derivatives (hydrogen sulfides and ammonia) are toxic compounds and could be potentially detrimental to colonic epithelium at excessive amounts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dirty="0"/>
              <a:t>Processed meat = contains high amounts of sulfated amino acids, which are fermented by sulfate-reducing</a:t>
            </a:r>
          </a:p>
          <a:p>
            <a:pPr marL="0" indent="0">
              <a:buNone/>
            </a:pPr>
            <a:r>
              <a:rPr lang="en-US" dirty="0"/>
              <a:t>bacteria to generate hydrogen sulfide (H2S); therefore, processed meat is excluded in the</a:t>
            </a:r>
          </a:p>
          <a:p>
            <a:pPr marL="0" indent="0">
              <a:buNone/>
            </a:pPr>
            <a:r>
              <a:rPr lang="en-US" dirty="0"/>
              <a:t>Crohn’s Disease Exclusion Diet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35</a:t>
            </a:fld>
            <a:endParaRPr lang="en-FJ"/>
          </a:p>
        </p:txBody>
      </p:sp>
    </p:spTree>
    <p:extLst>
      <p:ext uri="{BB962C8B-B14F-4D97-AF65-F5344CB8AC3E}">
        <p14:creationId xmlns:p14="http://schemas.microsoft.com/office/powerpoint/2010/main" val="4182382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food additives and alcohol, can influence the intestinal barrier negatively and lead to a leaky gut which potentially facilitates the translocation of a large number of gut bacteria, pathogen infection, and subsequent gut inflammation</a:t>
            </a:r>
          </a:p>
          <a:p>
            <a:r>
              <a:rPr lang="en-US" dirty="0"/>
              <a:t> two commonly used</a:t>
            </a:r>
          </a:p>
          <a:p>
            <a:r>
              <a:rPr lang="en-US" dirty="0"/>
              <a:t>emulsifiers, carboxymethylcellulose (CMC) and polysorbate-80 (P80), administered in mice at relatively low concentrations, resulted in decreased mucus thickness by more than</a:t>
            </a:r>
          </a:p>
          <a:p>
            <a:r>
              <a:rPr lang="en-US" dirty="0"/>
              <a:t>half and microbiota encroachment [ 26 ]. CMC and P80 did not change the total levels of </a:t>
            </a:r>
            <a:r>
              <a:rPr lang="en-US" dirty="0" err="1"/>
              <a:t>faecal</a:t>
            </a:r>
            <a:r>
              <a:rPr lang="en-US" dirty="0"/>
              <a:t> bacteria but dramatically changed the microbiota composition, including reducing</a:t>
            </a:r>
          </a:p>
          <a:p>
            <a:r>
              <a:rPr lang="en-US" dirty="0" err="1"/>
              <a:t>Bacteroidles</a:t>
            </a:r>
            <a:r>
              <a:rPr lang="en-US" dirty="0"/>
              <a:t> and increasing </a:t>
            </a:r>
            <a:r>
              <a:rPr lang="en-US" dirty="0" err="1"/>
              <a:t>Ruminoccus</a:t>
            </a:r>
            <a:r>
              <a:rPr lang="en-US" dirty="0"/>
              <a:t> </a:t>
            </a:r>
            <a:r>
              <a:rPr lang="en-US" dirty="0" err="1"/>
              <a:t>gnavus</a:t>
            </a:r>
            <a:r>
              <a:rPr lang="en-US" dirty="0"/>
              <a:t>, which is mucolytic. In IL-10−/− mice, both CMC and P80 induced a marked reduction of microbial diversity, highly increased</a:t>
            </a:r>
          </a:p>
          <a:p>
            <a:r>
              <a:rPr lang="en-US" dirty="0" err="1"/>
              <a:t>Verrucomicrobial</a:t>
            </a:r>
            <a:r>
              <a:rPr lang="en-US" dirty="0"/>
              <a:t> phyla (</a:t>
            </a:r>
            <a:r>
              <a:rPr lang="en-US" dirty="0" err="1"/>
              <a:t>Akkermansia</a:t>
            </a:r>
            <a:r>
              <a:rPr lang="en-US" dirty="0"/>
              <a:t> </a:t>
            </a:r>
            <a:r>
              <a:rPr lang="en-US" dirty="0" err="1"/>
              <a:t>muciniphila</a:t>
            </a:r>
            <a:r>
              <a:rPr lang="en-US" dirty="0"/>
              <a:t>), and increased Proteobacteria. Emulsifier- treated mice have much higher colitis incidence and severity, indicating the emulsifiers</a:t>
            </a:r>
          </a:p>
          <a:p>
            <a:r>
              <a:rPr lang="en-US" dirty="0"/>
              <a:t>increase the pro-inflammatory potential in susceptible subjects</a:t>
            </a:r>
          </a:p>
          <a:p>
            <a:endParaRPr lang="en-US" dirty="0"/>
          </a:p>
          <a:p>
            <a:r>
              <a:rPr lang="en-US" dirty="0"/>
              <a:t>CMC/P80 =including </a:t>
            </a:r>
            <a:r>
              <a:rPr lang="en-US" dirty="0">
                <a:hlinkClick r:id="rId3" tooltip="Ice cream"/>
              </a:rPr>
              <a:t>ice cream</a:t>
            </a:r>
            <a:r>
              <a:rPr lang="en-US" dirty="0"/>
              <a:t>, mayonnaise, and beverages. It is also used extensively in gluten-free and reduced-fat food products.</a:t>
            </a:r>
            <a:r>
              <a:rPr lang="en-US" baseline="30000" dirty="0">
                <a:hlinkClick r:id="rId4"/>
              </a:rPr>
              <a:t>[13]</a:t>
            </a:r>
            <a:endParaRPr lang="en-US" baseline="30000" dirty="0"/>
          </a:p>
          <a:p>
            <a:endParaRPr lang="en-US" dirty="0"/>
          </a:p>
          <a:p>
            <a:r>
              <a:rPr lang="en-US" dirty="0"/>
              <a:t>High sugar intake is a hallmark of the Western diet</a:t>
            </a:r>
          </a:p>
          <a:p>
            <a:r>
              <a:rPr lang="en-US" dirty="0"/>
              <a:t>High dietary sugars markedly induce an increase in the abundance of the mucus-degrading bacteria </a:t>
            </a:r>
            <a:r>
              <a:rPr lang="en-US" dirty="0" err="1"/>
              <a:t>Akkermansia</a:t>
            </a:r>
            <a:r>
              <a:rPr lang="en-US" dirty="0"/>
              <a:t> </a:t>
            </a:r>
            <a:r>
              <a:rPr lang="en-US" dirty="0" err="1"/>
              <a:t>muciniphila</a:t>
            </a:r>
            <a:r>
              <a:rPr lang="en-US" dirty="0"/>
              <a:t> and Bacteroides fragilis, which leads to erosion of the colonic mucus layer</a:t>
            </a:r>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36</a:t>
            </a:fld>
            <a:endParaRPr lang="en-FJ"/>
          </a:p>
        </p:txBody>
      </p:sp>
    </p:spTree>
    <p:extLst>
      <p:ext uri="{BB962C8B-B14F-4D97-AF65-F5344CB8AC3E}">
        <p14:creationId xmlns:p14="http://schemas.microsoft.com/office/powerpoint/2010/main" val="295408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highlight>
                  <a:srgbClr val="FFFFFF"/>
                </a:highlight>
                <a:latin typeface="Cambria" panose="02040503050406030204" pitchFamily="18" charset="0"/>
              </a:rPr>
              <a:t>sources of stress vary—e.g., stress may be physical (e.g. manual labor, sleep deprivation, extreme exertion), chemical (e.g. alcohol, drugs, pesticides, pollutants), mental (e.g. anxiety, worry, long work hours), emotional (e.g. anger, fear, sadness), and nutritional (e.g. food allergies, micronutrient deficiencies)</a:t>
            </a:r>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37</a:t>
            </a:fld>
            <a:endParaRPr lang="en-FJ"/>
          </a:p>
        </p:txBody>
      </p:sp>
    </p:spTree>
    <p:extLst>
      <p:ext uri="{BB962C8B-B14F-4D97-AF65-F5344CB8AC3E}">
        <p14:creationId xmlns:p14="http://schemas.microsoft.com/office/powerpoint/2010/main" val="416252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Refers to the entire microbial community that populates the mammalian gastrointestinal (GI) tract, with the majority residing in the colon</a:t>
            </a:r>
          </a:p>
          <a:p>
            <a:r>
              <a:rPr lang="en-US" sz="1200" dirty="0"/>
              <a:t>Mic genes evolve more for human survival that human genes</a:t>
            </a:r>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6</a:t>
            </a:fld>
            <a:endParaRPr lang="en-FJ"/>
          </a:p>
        </p:txBody>
      </p:sp>
    </p:spTree>
    <p:extLst>
      <p:ext uri="{BB962C8B-B14F-4D97-AF65-F5344CB8AC3E}">
        <p14:creationId xmlns:p14="http://schemas.microsoft.com/office/powerpoint/2010/main" val="209954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Neutral bacteria can switch from probiotics to pathogenic bacteria depending on the surrounding environment or the host health status.</a:t>
            </a:r>
          </a:p>
          <a:p>
            <a:endParaRPr lang="en-US" dirty="0"/>
          </a:p>
          <a:p>
            <a:r>
              <a:rPr lang="en-US" dirty="0"/>
              <a:t>There are five major phyla for the human gut microbiota, namely Firmicutes,</a:t>
            </a:r>
          </a:p>
          <a:p>
            <a:r>
              <a:rPr lang="en-US" dirty="0"/>
              <a:t>Bacteroidetes, Actinobacteria, Proteobacteria, and </a:t>
            </a:r>
            <a:r>
              <a:rPr lang="en-US" dirty="0" err="1"/>
              <a:t>Verrucomicrobe</a:t>
            </a:r>
            <a:r>
              <a:rPr lang="en-US" dirty="0"/>
              <a:t>, with the two dominating phyla, Firmicutes and Bacteroidetes, representing 90% of the gut microbiota [ 3 ]. Some</a:t>
            </a:r>
          </a:p>
          <a:p>
            <a:r>
              <a:rPr lang="en-US" dirty="0"/>
              <a:t>bacteria termed “pathobionts” can become pathogenic under specific conditions. For</a:t>
            </a:r>
          </a:p>
          <a:p>
            <a:r>
              <a:rPr lang="en-US" dirty="0"/>
              <a:t>example, members of the phylum Proteobacteria belong to “pathobionts”, and a bloom</a:t>
            </a:r>
          </a:p>
          <a:p>
            <a:r>
              <a:rPr lang="en-US" dirty="0"/>
              <a:t>of them is seen in inflammatory bowel disease (IBD</a:t>
            </a:r>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7</a:t>
            </a:fld>
            <a:endParaRPr lang="en-FJ"/>
          </a:p>
        </p:txBody>
      </p:sp>
    </p:spTree>
    <p:extLst>
      <p:ext uri="{BB962C8B-B14F-4D97-AF65-F5344CB8AC3E}">
        <p14:creationId xmlns:p14="http://schemas.microsoft.com/office/powerpoint/2010/main" val="104554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Traditionally, knowledge of the human GI tract functions to digest foods and uptake nutrients. It also protects from pathogen infection as well as maintains immune tolerance. Undigested foods reach the colon and serve as substrates for bacterial metabolism. Carbohydrates, proteins, and fats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highlight>
                  <a:srgbClr val="FFFFFF"/>
                </a:highlight>
                <a:latin typeface="Times New Roman" panose="02020603050405020304" pitchFamily="18" charset="0"/>
              </a:rPr>
              <a:t>Vitamin K and B vitamins, including biotin</a:t>
            </a:r>
            <a:endParaRPr lang="en-FJ" dirty="0"/>
          </a:p>
          <a:p>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8</a:t>
            </a:fld>
            <a:endParaRPr lang="en-FJ"/>
          </a:p>
        </p:txBody>
      </p:sp>
    </p:spTree>
    <p:extLst>
      <p:ext uri="{BB962C8B-B14F-4D97-AF65-F5344CB8AC3E}">
        <p14:creationId xmlns:p14="http://schemas.microsoft.com/office/powerpoint/2010/main" val="269361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The epithelial barrier consists of multiple layers of </a:t>
            </a:r>
            <a:r>
              <a:rPr lang="en-US" b="1" dirty="0" err="1"/>
              <a:t>defence</a:t>
            </a:r>
            <a:r>
              <a:rPr lang="en-US" b="1" dirty="0"/>
              <a:t>, which function both simultaneously and subsequently with each other. Geographically, from the outside (lumen) towards the inside (lamina propria): (1) the outer most layer consists of mucus which acts as a physical </a:t>
            </a:r>
            <a:r>
              <a:rPr lang="en-US" b="1" dirty="0" err="1"/>
              <a:t>barrier,is</a:t>
            </a:r>
            <a:r>
              <a:rPr lang="en-US" b="1" dirty="0"/>
              <a:t> 4–5 times in volume, which creates a habitat for the commensal bacteria (2) . The inner mucus layer is continuously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renewed every 1–2 h in murine colonic tissue and that is further reinforced biochemically with antimicrobial peptides and immunoglobulin A. (3) Intestinal epithelial cells form a single-cell layer of protection which is interspersed with intraepithelial lymphocytes and held together by tight junction proteins such as claudins, </a:t>
            </a:r>
            <a:r>
              <a:rPr lang="en-US" b="1" dirty="0" err="1"/>
              <a:t>occludins</a:t>
            </a:r>
            <a:r>
              <a:rPr lang="en-US" b="1" dirty="0"/>
              <a:t>, and zonulae </a:t>
            </a:r>
            <a:r>
              <a:rPr lang="en-US" b="1" dirty="0" err="1"/>
              <a:t>occudens</a:t>
            </a:r>
            <a:r>
              <a:rPr lang="en-US" b="1" dirty="0"/>
              <a:t>. (4) Within intestinal crypts are intestinal epithelial stem cells, which are key in replenishing the epithelial surface. (5) Beyond the epithelial layer is the lamina propria, where most of the intestinal mucosal immune system resides which is densely populated with leukocytes that serve to back up the innate immune </a:t>
            </a:r>
            <a:r>
              <a:rPr lang="en-US" b="1" dirty="0" err="1"/>
              <a:t>defences</a:t>
            </a:r>
            <a:r>
              <a:rPr lang="en-US" b="1" dirty="0"/>
              <a:t> and provide immunological memory against future repeated insults. Note that this graphic does not dictate the order of importance but rather serves to </a:t>
            </a:r>
            <a:r>
              <a:rPr lang="en-US" b="1" dirty="0" err="1"/>
              <a:t>visualise</a:t>
            </a:r>
            <a:r>
              <a:rPr lang="en-US" b="1" dirty="0"/>
              <a:t> the multiple layers of </a:t>
            </a:r>
            <a:r>
              <a:rPr lang="en-US" b="1" dirty="0" err="1"/>
              <a:t>defence</a:t>
            </a:r>
            <a:r>
              <a:rPr lang="en-US" b="1" dirty="0"/>
              <a:t> that make up the epithelial barrier.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Once the inner mucus layer is lost or becomes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penetrable to bacteria, a large number of bacteria will reach the epithelial cells and trigger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inflammation. Thus, a penetrable inner mucus layer allowing large quantities of bacteria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reach the epithelial cells is a common mechanism for all mouse models of colitis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patients with active ulcerative colitis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Abbreviations: Immunoglobulin A, IgA; intraepithelial lymphocyte, IEL; intestinal epithelial cell, IEC; intestinal epithelial stem cell, IESC.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10</a:t>
            </a:fld>
            <a:endParaRPr lang="en-FJ"/>
          </a:p>
        </p:txBody>
      </p:sp>
    </p:spTree>
    <p:extLst>
      <p:ext uri="{BB962C8B-B14F-4D97-AF65-F5344CB8AC3E}">
        <p14:creationId xmlns:p14="http://schemas.microsoft.com/office/powerpoint/2010/main" val="241985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Microbiome maturity happens by 3 years of age</a:t>
            </a:r>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11</a:t>
            </a:fld>
            <a:endParaRPr lang="en-FJ"/>
          </a:p>
        </p:txBody>
      </p:sp>
    </p:spTree>
    <p:extLst>
      <p:ext uri="{BB962C8B-B14F-4D97-AF65-F5344CB8AC3E}">
        <p14:creationId xmlns:p14="http://schemas.microsoft.com/office/powerpoint/2010/main" val="978287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gut microbiome plays key roles in regulating energy harvest from nutrients, growth hormone signaling, and prevention of pathogen colonization.</a:t>
            </a:r>
          </a:p>
          <a:p>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13</a:t>
            </a:fld>
            <a:endParaRPr lang="en-FJ"/>
          </a:p>
        </p:txBody>
      </p:sp>
    </p:spTree>
    <p:extLst>
      <p:ext uri="{BB962C8B-B14F-4D97-AF65-F5344CB8AC3E}">
        <p14:creationId xmlns:p14="http://schemas.microsoft.com/office/powerpoint/2010/main" val="336775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components and endogenous metabolites of nutrients directly modulate the gut epithelial barrier and mucosal immune system. Diet also determines microbiota-accessible</a:t>
            </a:r>
          </a:p>
          <a:p>
            <a:r>
              <a:rPr lang="en-US" dirty="0"/>
              <a:t>nutrients, which play a critical role in the gut microbiota ecology. The interaction between the gut microbiota with host epithelium and the mucosal immune system determines intestinal homeostasis.</a:t>
            </a:r>
          </a:p>
          <a:p>
            <a:r>
              <a:rPr lang="en-US" dirty="0"/>
              <a:t>IEC, intraepithelial lymphocytes; AMP, antimicrobial peptides; </a:t>
            </a:r>
            <a:r>
              <a:rPr lang="en-US" dirty="0" err="1"/>
              <a:t>sIgA</a:t>
            </a:r>
            <a:r>
              <a:rPr lang="en-US" dirty="0"/>
              <a:t>, secretory immunoglobulin A; DCs, dendritic cells; SCFAs, short-chain fatty acids; BCFAs, branched-chain fatty acids</a:t>
            </a:r>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14</a:t>
            </a:fld>
            <a:endParaRPr lang="en-FJ"/>
          </a:p>
        </p:txBody>
      </p:sp>
    </p:spTree>
    <p:extLst>
      <p:ext uri="{BB962C8B-B14F-4D97-AF65-F5344CB8AC3E}">
        <p14:creationId xmlns:p14="http://schemas.microsoft.com/office/powerpoint/2010/main" val="11839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brain. Relates to the complex network of nerve cells ( same as spinal cord) and the 300 plus neurotransmitters present ( same as the brain)</a:t>
            </a:r>
            <a:endParaRPr lang="en-FJ" dirty="0"/>
          </a:p>
        </p:txBody>
      </p:sp>
      <p:sp>
        <p:nvSpPr>
          <p:cNvPr id="4" name="Slide Number Placeholder 3"/>
          <p:cNvSpPr>
            <a:spLocks noGrp="1"/>
          </p:cNvSpPr>
          <p:nvPr>
            <p:ph type="sldNum" sz="quarter" idx="5"/>
          </p:nvPr>
        </p:nvSpPr>
        <p:spPr/>
        <p:txBody>
          <a:bodyPr/>
          <a:lstStyle/>
          <a:p>
            <a:fld id="{0D79EF25-6EEE-49BE-A755-523C16C03E1A}" type="slidenum">
              <a:rPr lang="en-FJ" smtClean="0"/>
              <a:t>18</a:t>
            </a:fld>
            <a:endParaRPr lang="en-FJ"/>
          </a:p>
        </p:txBody>
      </p:sp>
    </p:spTree>
    <p:extLst>
      <p:ext uri="{BB962C8B-B14F-4D97-AF65-F5344CB8AC3E}">
        <p14:creationId xmlns:p14="http://schemas.microsoft.com/office/powerpoint/2010/main" val="187450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1F08-CB97-C02B-8B3D-B22E3011AB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J"/>
          </a:p>
        </p:txBody>
      </p:sp>
      <p:sp>
        <p:nvSpPr>
          <p:cNvPr id="3" name="Subtitle 2">
            <a:extLst>
              <a:ext uri="{FF2B5EF4-FFF2-40B4-BE49-F238E27FC236}">
                <a16:creationId xmlns:a16="http://schemas.microsoft.com/office/drawing/2014/main" id="{2CA3BBC2-E8F1-FEE0-6FD7-B26439A464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J"/>
          </a:p>
        </p:txBody>
      </p:sp>
      <p:sp>
        <p:nvSpPr>
          <p:cNvPr id="4" name="Date Placeholder 3">
            <a:extLst>
              <a:ext uri="{FF2B5EF4-FFF2-40B4-BE49-F238E27FC236}">
                <a16:creationId xmlns:a16="http://schemas.microsoft.com/office/drawing/2014/main" id="{77293EE9-5B4B-E5D1-9BC9-9B9409205707}"/>
              </a:ext>
            </a:extLst>
          </p:cNvPr>
          <p:cNvSpPr>
            <a:spLocks noGrp="1"/>
          </p:cNvSpPr>
          <p:nvPr>
            <p:ph type="dt" sz="half" idx="10"/>
          </p:nvPr>
        </p:nvSpPr>
        <p:spPr/>
        <p:txBody>
          <a:bodyPr/>
          <a:lstStyle/>
          <a:p>
            <a:fld id="{F35A5861-2FEF-4983-9A2E-2C58675AE4A9}" type="datetimeFigureOut">
              <a:rPr lang="en-FJ" smtClean="0"/>
              <a:t>29/07/2024</a:t>
            </a:fld>
            <a:endParaRPr lang="en-FJ"/>
          </a:p>
        </p:txBody>
      </p:sp>
      <p:sp>
        <p:nvSpPr>
          <p:cNvPr id="5" name="Footer Placeholder 4">
            <a:extLst>
              <a:ext uri="{FF2B5EF4-FFF2-40B4-BE49-F238E27FC236}">
                <a16:creationId xmlns:a16="http://schemas.microsoft.com/office/drawing/2014/main" id="{6719232E-22B0-101E-36F4-DDB4C15A9722}"/>
              </a:ext>
            </a:extLst>
          </p:cNvPr>
          <p:cNvSpPr>
            <a:spLocks noGrp="1"/>
          </p:cNvSpPr>
          <p:nvPr>
            <p:ph type="ftr" sz="quarter" idx="11"/>
          </p:nvPr>
        </p:nvSpPr>
        <p:spPr/>
        <p:txBody>
          <a:bodyPr/>
          <a:lstStyle/>
          <a:p>
            <a:endParaRPr lang="en-FJ"/>
          </a:p>
        </p:txBody>
      </p:sp>
      <p:sp>
        <p:nvSpPr>
          <p:cNvPr id="6" name="Slide Number Placeholder 5">
            <a:extLst>
              <a:ext uri="{FF2B5EF4-FFF2-40B4-BE49-F238E27FC236}">
                <a16:creationId xmlns:a16="http://schemas.microsoft.com/office/drawing/2014/main" id="{5EA8F756-EE93-19FE-A3E5-514BAFD7DD5C}"/>
              </a:ext>
            </a:extLst>
          </p:cNvPr>
          <p:cNvSpPr>
            <a:spLocks noGrp="1"/>
          </p:cNvSpPr>
          <p:nvPr>
            <p:ph type="sldNum" sz="quarter" idx="12"/>
          </p:nvPr>
        </p:nvSpPr>
        <p:spPr/>
        <p:txBody>
          <a:bodyPr/>
          <a:lstStyle/>
          <a:p>
            <a:fld id="{7DEB1873-B9D3-403C-AED5-60B8B2DA68B6}" type="slidenum">
              <a:rPr lang="en-FJ" smtClean="0"/>
              <a:t>‹#›</a:t>
            </a:fld>
            <a:endParaRPr lang="en-FJ"/>
          </a:p>
        </p:txBody>
      </p:sp>
    </p:spTree>
    <p:extLst>
      <p:ext uri="{BB962C8B-B14F-4D97-AF65-F5344CB8AC3E}">
        <p14:creationId xmlns:p14="http://schemas.microsoft.com/office/powerpoint/2010/main" val="139651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92D3-66C7-04D6-93D3-D6F6C8D59623}"/>
              </a:ext>
            </a:extLst>
          </p:cNvPr>
          <p:cNvSpPr>
            <a:spLocks noGrp="1"/>
          </p:cNvSpPr>
          <p:nvPr>
            <p:ph type="title"/>
          </p:nvPr>
        </p:nvSpPr>
        <p:spPr/>
        <p:txBody>
          <a:bodyPr/>
          <a:lstStyle/>
          <a:p>
            <a:r>
              <a:rPr lang="en-US"/>
              <a:t>Click to edit Master title style</a:t>
            </a:r>
            <a:endParaRPr lang="en-FJ"/>
          </a:p>
        </p:txBody>
      </p:sp>
      <p:sp>
        <p:nvSpPr>
          <p:cNvPr id="3" name="Vertical Text Placeholder 2">
            <a:extLst>
              <a:ext uri="{FF2B5EF4-FFF2-40B4-BE49-F238E27FC236}">
                <a16:creationId xmlns:a16="http://schemas.microsoft.com/office/drawing/2014/main" id="{DD2A61E6-1262-3EA7-CA7E-1B1523B228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Date Placeholder 3">
            <a:extLst>
              <a:ext uri="{FF2B5EF4-FFF2-40B4-BE49-F238E27FC236}">
                <a16:creationId xmlns:a16="http://schemas.microsoft.com/office/drawing/2014/main" id="{37290017-8884-D68F-7A7C-E47A59D35546}"/>
              </a:ext>
            </a:extLst>
          </p:cNvPr>
          <p:cNvSpPr>
            <a:spLocks noGrp="1"/>
          </p:cNvSpPr>
          <p:nvPr>
            <p:ph type="dt" sz="half" idx="10"/>
          </p:nvPr>
        </p:nvSpPr>
        <p:spPr/>
        <p:txBody>
          <a:bodyPr/>
          <a:lstStyle/>
          <a:p>
            <a:fld id="{F35A5861-2FEF-4983-9A2E-2C58675AE4A9}" type="datetimeFigureOut">
              <a:rPr lang="en-FJ" smtClean="0"/>
              <a:t>29/07/2024</a:t>
            </a:fld>
            <a:endParaRPr lang="en-FJ"/>
          </a:p>
        </p:txBody>
      </p:sp>
      <p:sp>
        <p:nvSpPr>
          <p:cNvPr id="5" name="Footer Placeholder 4">
            <a:extLst>
              <a:ext uri="{FF2B5EF4-FFF2-40B4-BE49-F238E27FC236}">
                <a16:creationId xmlns:a16="http://schemas.microsoft.com/office/drawing/2014/main" id="{62E571E3-240C-10B4-9DB4-133A288DDDDA}"/>
              </a:ext>
            </a:extLst>
          </p:cNvPr>
          <p:cNvSpPr>
            <a:spLocks noGrp="1"/>
          </p:cNvSpPr>
          <p:nvPr>
            <p:ph type="ftr" sz="quarter" idx="11"/>
          </p:nvPr>
        </p:nvSpPr>
        <p:spPr/>
        <p:txBody>
          <a:bodyPr/>
          <a:lstStyle/>
          <a:p>
            <a:endParaRPr lang="en-FJ"/>
          </a:p>
        </p:txBody>
      </p:sp>
      <p:sp>
        <p:nvSpPr>
          <p:cNvPr id="6" name="Slide Number Placeholder 5">
            <a:extLst>
              <a:ext uri="{FF2B5EF4-FFF2-40B4-BE49-F238E27FC236}">
                <a16:creationId xmlns:a16="http://schemas.microsoft.com/office/drawing/2014/main" id="{73F9DF57-EB0E-57FE-8BF3-CD0C3715C361}"/>
              </a:ext>
            </a:extLst>
          </p:cNvPr>
          <p:cNvSpPr>
            <a:spLocks noGrp="1"/>
          </p:cNvSpPr>
          <p:nvPr>
            <p:ph type="sldNum" sz="quarter" idx="12"/>
          </p:nvPr>
        </p:nvSpPr>
        <p:spPr/>
        <p:txBody>
          <a:bodyPr/>
          <a:lstStyle/>
          <a:p>
            <a:fld id="{7DEB1873-B9D3-403C-AED5-60B8B2DA68B6}" type="slidenum">
              <a:rPr lang="en-FJ" smtClean="0"/>
              <a:t>‹#›</a:t>
            </a:fld>
            <a:endParaRPr lang="en-FJ"/>
          </a:p>
        </p:txBody>
      </p:sp>
    </p:spTree>
    <p:extLst>
      <p:ext uri="{BB962C8B-B14F-4D97-AF65-F5344CB8AC3E}">
        <p14:creationId xmlns:p14="http://schemas.microsoft.com/office/powerpoint/2010/main" val="92196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E8F987-FF86-C5C3-BF98-6BFBA8CF91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J"/>
          </a:p>
        </p:txBody>
      </p:sp>
      <p:sp>
        <p:nvSpPr>
          <p:cNvPr id="3" name="Vertical Text Placeholder 2">
            <a:extLst>
              <a:ext uri="{FF2B5EF4-FFF2-40B4-BE49-F238E27FC236}">
                <a16:creationId xmlns:a16="http://schemas.microsoft.com/office/drawing/2014/main" id="{A747B7AA-60D5-5B9E-99DA-CBAC763E0E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Date Placeholder 3">
            <a:extLst>
              <a:ext uri="{FF2B5EF4-FFF2-40B4-BE49-F238E27FC236}">
                <a16:creationId xmlns:a16="http://schemas.microsoft.com/office/drawing/2014/main" id="{893DEF7B-3FF6-E2E7-9C38-592F9F2E59FB}"/>
              </a:ext>
            </a:extLst>
          </p:cNvPr>
          <p:cNvSpPr>
            <a:spLocks noGrp="1"/>
          </p:cNvSpPr>
          <p:nvPr>
            <p:ph type="dt" sz="half" idx="10"/>
          </p:nvPr>
        </p:nvSpPr>
        <p:spPr/>
        <p:txBody>
          <a:bodyPr/>
          <a:lstStyle/>
          <a:p>
            <a:fld id="{F35A5861-2FEF-4983-9A2E-2C58675AE4A9}" type="datetimeFigureOut">
              <a:rPr lang="en-FJ" smtClean="0"/>
              <a:t>29/07/2024</a:t>
            </a:fld>
            <a:endParaRPr lang="en-FJ"/>
          </a:p>
        </p:txBody>
      </p:sp>
      <p:sp>
        <p:nvSpPr>
          <p:cNvPr id="5" name="Footer Placeholder 4">
            <a:extLst>
              <a:ext uri="{FF2B5EF4-FFF2-40B4-BE49-F238E27FC236}">
                <a16:creationId xmlns:a16="http://schemas.microsoft.com/office/drawing/2014/main" id="{2C0FCF23-8D64-B705-AED2-E73F35C14E25}"/>
              </a:ext>
            </a:extLst>
          </p:cNvPr>
          <p:cNvSpPr>
            <a:spLocks noGrp="1"/>
          </p:cNvSpPr>
          <p:nvPr>
            <p:ph type="ftr" sz="quarter" idx="11"/>
          </p:nvPr>
        </p:nvSpPr>
        <p:spPr/>
        <p:txBody>
          <a:bodyPr/>
          <a:lstStyle/>
          <a:p>
            <a:endParaRPr lang="en-FJ"/>
          </a:p>
        </p:txBody>
      </p:sp>
      <p:sp>
        <p:nvSpPr>
          <p:cNvPr id="6" name="Slide Number Placeholder 5">
            <a:extLst>
              <a:ext uri="{FF2B5EF4-FFF2-40B4-BE49-F238E27FC236}">
                <a16:creationId xmlns:a16="http://schemas.microsoft.com/office/drawing/2014/main" id="{400C4B1C-D936-EF62-77C0-00FC19F00804}"/>
              </a:ext>
            </a:extLst>
          </p:cNvPr>
          <p:cNvSpPr>
            <a:spLocks noGrp="1"/>
          </p:cNvSpPr>
          <p:nvPr>
            <p:ph type="sldNum" sz="quarter" idx="12"/>
          </p:nvPr>
        </p:nvSpPr>
        <p:spPr/>
        <p:txBody>
          <a:bodyPr/>
          <a:lstStyle/>
          <a:p>
            <a:fld id="{7DEB1873-B9D3-403C-AED5-60B8B2DA68B6}" type="slidenum">
              <a:rPr lang="en-FJ" smtClean="0"/>
              <a:t>‹#›</a:t>
            </a:fld>
            <a:endParaRPr lang="en-FJ"/>
          </a:p>
        </p:txBody>
      </p:sp>
    </p:spTree>
    <p:extLst>
      <p:ext uri="{BB962C8B-B14F-4D97-AF65-F5344CB8AC3E}">
        <p14:creationId xmlns:p14="http://schemas.microsoft.com/office/powerpoint/2010/main" val="137306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834A-DC71-F9A7-90AC-7D66902ED726}"/>
              </a:ext>
            </a:extLst>
          </p:cNvPr>
          <p:cNvSpPr>
            <a:spLocks noGrp="1"/>
          </p:cNvSpPr>
          <p:nvPr>
            <p:ph type="title"/>
          </p:nvPr>
        </p:nvSpPr>
        <p:spPr/>
        <p:txBody>
          <a:bodyPr/>
          <a:lstStyle/>
          <a:p>
            <a:r>
              <a:rPr lang="en-US"/>
              <a:t>Click to edit Master title style</a:t>
            </a:r>
            <a:endParaRPr lang="en-FJ"/>
          </a:p>
        </p:txBody>
      </p:sp>
      <p:sp>
        <p:nvSpPr>
          <p:cNvPr id="3" name="Content Placeholder 2">
            <a:extLst>
              <a:ext uri="{FF2B5EF4-FFF2-40B4-BE49-F238E27FC236}">
                <a16:creationId xmlns:a16="http://schemas.microsoft.com/office/drawing/2014/main" id="{395454BB-A6CE-9D4E-5D05-FFF1C3B9A9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Date Placeholder 3">
            <a:extLst>
              <a:ext uri="{FF2B5EF4-FFF2-40B4-BE49-F238E27FC236}">
                <a16:creationId xmlns:a16="http://schemas.microsoft.com/office/drawing/2014/main" id="{31AE024E-C2FC-5812-AF49-6FE5A8407834}"/>
              </a:ext>
            </a:extLst>
          </p:cNvPr>
          <p:cNvSpPr>
            <a:spLocks noGrp="1"/>
          </p:cNvSpPr>
          <p:nvPr>
            <p:ph type="dt" sz="half" idx="10"/>
          </p:nvPr>
        </p:nvSpPr>
        <p:spPr/>
        <p:txBody>
          <a:bodyPr/>
          <a:lstStyle/>
          <a:p>
            <a:fld id="{F35A5861-2FEF-4983-9A2E-2C58675AE4A9}" type="datetimeFigureOut">
              <a:rPr lang="en-FJ" smtClean="0"/>
              <a:t>29/07/2024</a:t>
            </a:fld>
            <a:endParaRPr lang="en-FJ"/>
          </a:p>
        </p:txBody>
      </p:sp>
      <p:sp>
        <p:nvSpPr>
          <p:cNvPr id="5" name="Footer Placeholder 4">
            <a:extLst>
              <a:ext uri="{FF2B5EF4-FFF2-40B4-BE49-F238E27FC236}">
                <a16:creationId xmlns:a16="http://schemas.microsoft.com/office/drawing/2014/main" id="{D1048AA6-2E0A-E037-E783-7173EE5E1E31}"/>
              </a:ext>
            </a:extLst>
          </p:cNvPr>
          <p:cNvSpPr>
            <a:spLocks noGrp="1"/>
          </p:cNvSpPr>
          <p:nvPr>
            <p:ph type="ftr" sz="quarter" idx="11"/>
          </p:nvPr>
        </p:nvSpPr>
        <p:spPr/>
        <p:txBody>
          <a:bodyPr/>
          <a:lstStyle/>
          <a:p>
            <a:endParaRPr lang="en-FJ"/>
          </a:p>
        </p:txBody>
      </p:sp>
      <p:sp>
        <p:nvSpPr>
          <p:cNvPr id="6" name="Slide Number Placeholder 5">
            <a:extLst>
              <a:ext uri="{FF2B5EF4-FFF2-40B4-BE49-F238E27FC236}">
                <a16:creationId xmlns:a16="http://schemas.microsoft.com/office/drawing/2014/main" id="{6CF682C9-50EB-8111-F122-93BC94409F93}"/>
              </a:ext>
            </a:extLst>
          </p:cNvPr>
          <p:cNvSpPr>
            <a:spLocks noGrp="1"/>
          </p:cNvSpPr>
          <p:nvPr>
            <p:ph type="sldNum" sz="quarter" idx="12"/>
          </p:nvPr>
        </p:nvSpPr>
        <p:spPr/>
        <p:txBody>
          <a:bodyPr/>
          <a:lstStyle/>
          <a:p>
            <a:fld id="{7DEB1873-B9D3-403C-AED5-60B8B2DA68B6}" type="slidenum">
              <a:rPr lang="en-FJ" smtClean="0"/>
              <a:t>‹#›</a:t>
            </a:fld>
            <a:endParaRPr lang="en-FJ"/>
          </a:p>
        </p:txBody>
      </p:sp>
    </p:spTree>
    <p:extLst>
      <p:ext uri="{BB962C8B-B14F-4D97-AF65-F5344CB8AC3E}">
        <p14:creationId xmlns:p14="http://schemas.microsoft.com/office/powerpoint/2010/main" val="296885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2D80-7621-090B-C2B8-948612ABBD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J"/>
          </a:p>
        </p:txBody>
      </p:sp>
      <p:sp>
        <p:nvSpPr>
          <p:cNvPr id="3" name="Text Placeholder 2">
            <a:extLst>
              <a:ext uri="{FF2B5EF4-FFF2-40B4-BE49-F238E27FC236}">
                <a16:creationId xmlns:a16="http://schemas.microsoft.com/office/drawing/2014/main" id="{D2825FCE-0D71-5DCC-0ACB-A2CBD4FEF7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B40FCF-D8C7-8064-CEED-77F1F1B1938A}"/>
              </a:ext>
            </a:extLst>
          </p:cNvPr>
          <p:cNvSpPr>
            <a:spLocks noGrp="1"/>
          </p:cNvSpPr>
          <p:nvPr>
            <p:ph type="dt" sz="half" idx="10"/>
          </p:nvPr>
        </p:nvSpPr>
        <p:spPr/>
        <p:txBody>
          <a:bodyPr/>
          <a:lstStyle/>
          <a:p>
            <a:fld id="{F35A5861-2FEF-4983-9A2E-2C58675AE4A9}" type="datetimeFigureOut">
              <a:rPr lang="en-FJ" smtClean="0"/>
              <a:t>29/07/2024</a:t>
            </a:fld>
            <a:endParaRPr lang="en-FJ"/>
          </a:p>
        </p:txBody>
      </p:sp>
      <p:sp>
        <p:nvSpPr>
          <p:cNvPr id="5" name="Footer Placeholder 4">
            <a:extLst>
              <a:ext uri="{FF2B5EF4-FFF2-40B4-BE49-F238E27FC236}">
                <a16:creationId xmlns:a16="http://schemas.microsoft.com/office/drawing/2014/main" id="{3798176F-B9A7-742A-EDA5-8AB83395D9CB}"/>
              </a:ext>
            </a:extLst>
          </p:cNvPr>
          <p:cNvSpPr>
            <a:spLocks noGrp="1"/>
          </p:cNvSpPr>
          <p:nvPr>
            <p:ph type="ftr" sz="quarter" idx="11"/>
          </p:nvPr>
        </p:nvSpPr>
        <p:spPr/>
        <p:txBody>
          <a:bodyPr/>
          <a:lstStyle/>
          <a:p>
            <a:endParaRPr lang="en-FJ"/>
          </a:p>
        </p:txBody>
      </p:sp>
      <p:sp>
        <p:nvSpPr>
          <p:cNvPr id="6" name="Slide Number Placeholder 5">
            <a:extLst>
              <a:ext uri="{FF2B5EF4-FFF2-40B4-BE49-F238E27FC236}">
                <a16:creationId xmlns:a16="http://schemas.microsoft.com/office/drawing/2014/main" id="{1B261C4E-8EC1-26ED-4DF0-0796421A609D}"/>
              </a:ext>
            </a:extLst>
          </p:cNvPr>
          <p:cNvSpPr>
            <a:spLocks noGrp="1"/>
          </p:cNvSpPr>
          <p:nvPr>
            <p:ph type="sldNum" sz="quarter" idx="12"/>
          </p:nvPr>
        </p:nvSpPr>
        <p:spPr/>
        <p:txBody>
          <a:bodyPr/>
          <a:lstStyle/>
          <a:p>
            <a:fld id="{7DEB1873-B9D3-403C-AED5-60B8B2DA68B6}" type="slidenum">
              <a:rPr lang="en-FJ" smtClean="0"/>
              <a:t>‹#›</a:t>
            </a:fld>
            <a:endParaRPr lang="en-FJ"/>
          </a:p>
        </p:txBody>
      </p:sp>
    </p:spTree>
    <p:extLst>
      <p:ext uri="{BB962C8B-B14F-4D97-AF65-F5344CB8AC3E}">
        <p14:creationId xmlns:p14="http://schemas.microsoft.com/office/powerpoint/2010/main" val="337745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42F8-F027-DF07-60C0-5F14898D0ABD}"/>
              </a:ext>
            </a:extLst>
          </p:cNvPr>
          <p:cNvSpPr>
            <a:spLocks noGrp="1"/>
          </p:cNvSpPr>
          <p:nvPr>
            <p:ph type="title"/>
          </p:nvPr>
        </p:nvSpPr>
        <p:spPr/>
        <p:txBody>
          <a:bodyPr/>
          <a:lstStyle/>
          <a:p>
            <a:r>
              <a:rPr lang="en-US"/>
              <a:t>Click to edit Master title style</a:t>
            </a:r>
            <a:endParaRPr lang="en-FJ"/>
          </a:p>
        </p:txBody>
      </p:sp>
      <p:sp>
        <p:nvSpPr>
          <p:cNvPr id="3" name="Content Placeholder 2">
            <a:extLst>
              <a:ext uri="{FF2B5EF4-FFF2-40B4-BE49-F238E27FC236}">
                <a16:creationId xmlns:a16="http://schemas.microsoft.com/office/drawing/2014/main" id="{F1788AD5-5501-C5F6-097E-5C772F6FDB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Content Placeholder 3">
            <a:extLst>
              <a:ext uri="{FF2B5EF4-FFF2-40B4-BE49-F238E27FC236}">
                <a16:creationId xmlns:a16="http://schemas.microsoft.com/office/drawing/2014/main" id="{7A2FEAAC-F3C8-9447-B299-B5213C0A92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5" name="Date Placeholder 4">
            <a:extLst>
              <a:ext uri="{FF2B5EF4-FFF2-40B4-BE49-F238E27FC236}">
                <a16:creationId xmlns:a16="http://schemas.microsoft.com/office/drawing/2014/main" id="{8DF4A708-6A41-4485-0D44-B9186F545E32}"/>
              </a:ext>
            </a:extLst>
          </p:cNvPr>
          <p:cNvSpPr>
            <a:spLocks noGrp="1"/>
          </p:cNvSpPr>
          <p:nvPr>
            <p:ph type="dt" sz="half" idx="10"/>
          </p:nvPr>
        </p:nvSpPr>
        <p:spPr/>
        <p:txBody>
          <a:bodyPr/>
          <a:lstStyle/>
          <a:p>
            <a:fld id="{F35A5861-2FEF-4983-9A2E-2C58675AE4A9}" type="datetimeFigureOut">
              <a:rPr lang="en-FJ" smtClean="0"/>
              <a:t>29/07/2024</a:t>
            </a:fld>
            <a:endParaRPr lang="en-FJ"/>
          </a:p>
        </p:txBody>
      </p:sp>
      <p:sp>
        <p:nvSpPr>
          <p:cNvPr id="6" name="Footer Placeholder 5">
            <a:extLst>
              <a:ext uri="{FF2B5EF4-FFF2-40B4-BE49-F238E27FC236}">
                <a16:creationId xmlns:a16="http://schemas.microsoft.com/office/drawing/2014/main" id="{AAA822B2-6177-3334-A00C-11E6337F0B9D}"/>
              </a:ext>
            </a:extLst>
          </p:cNvPr>
          <p:cNvSpPr>
            <a:spLocks noGrp="1"/>
          </p:cNvSpPr>
          <p:nvPr>
            <p:ph type="ftr" sz="quarter" idx="11"/>
          </p:nvPr>
        </p:nvSpPr>
        <p:spPr/>
        <p:txBody>
          <a:bodyPr/>
          <a:lstStyle/>
          <a:p>
            <a:endParaRPr lang="en-FJ"/>
          </a:p>
        </p:txBody>
      </p:sp>
      <p:sp>
        <p:nvSpPr>
          <p:cNvPr id="7" name="Slide Number Placeholder 6">
            <a:extLst>
              <a:ext uri="{FF2B5EF4-FFF2-40B4-BE49-F238E27FC236}">
                <a16:creationId xmlns:a16="http://schemas.microsoft.com/office/drawing/2014/main" id="{DB010A54-E998-58C5-57BC-BC4466C4416F}"/>
              </a:ext>
            </a:extLst>
          </p:cNvPr>
          <p:cNvSpPr>
            <a:spLocks noGrp="1"/>
          </p:cNvSpPr>
          <p:nvPr>
            <p:ph type="sldNum" sz="quarter" idx="12"/>
          </p:nvPr>
        </p:nvSpPr>
        <p:spPr/>
        <p:txBody>
          <a:bodyPr/>
          <a:lstStyle/>
          <a:p>
            <a:fld id="{7DEB1873-B9D3-403C-AED5-60B8B2DA68B6}" type="slidenum">
              <a:rPr lang="en-FJ" smtClean="0"/>
              <a:t>‹#›</a:t>
            </a:fld>
            <a:endParaRPr lang="en-FJ"/>
          </a:p>
        </p:txBody>
      </p:sp>
    </p:spTree>
    <p:extLst>
      <p:ext uri="{BB962C8B-B14F-4D97-AF65-F5344CB8AC3E}">
        <p14:creationId xmlns:p14="http://schemas.microsoft.com/office/powerpoint/2010/main" val="257320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8485-BE07-9D1C-8E58-CD907F408C4B}"/>
              </a:ext>
            </a:extLst>
          </p:cNvPr>
          <p:cNvSpPr>
            <a:spLocks noGrp="1"/>
          </p:cNvSpPr>
          <p:nvPr>
            <p:ph type="title"/>
          </p:nvPr>
        </p:nvSpPr>
        <p:spPr>
          <a:xfrm>
            <a:off x="839788" y="365125"/>
            <a:ext cx="10515600" cy="1325563"/>
          </a:xfrm>
        </p:spPr>
        <p:txBody>
          <a:bodyPr/>
          <a:lstStyle/>
          <a:p>
            <a:r>
              <a:rPr lang="en-US"/>
              <a:t>Click to edit Master title style</a:t>
            </a:r>
            <a:endParaRPr lang="en-FJ"/>
          </a:p>
        </p:txBody>
      </p:sp>
      <p:sp>
        <p:nvSpPr>
          <p:cNvPr id="3" name="Text Placeholder 2">
            <a:extLst>
              <a:ext uri="{FF2B5EF4-FFF2-40B4-BE49-F238E27FC236}">
                <a16:creationId xmlns:a16="http://schemas.microsoft.com/office/drawing/2014/main" id="{41BBBBA2-FF2A-C174-3F89-616EE62E3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42BE23-3311-2895-D7D4-ABB5C33038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5" name="Text Placeholder 4">
            <a:extLst>
              <a:ext uri="{FF2B5EF4-FFF2-40B4-BE49-F238E27FC236}">
                <a16:creationId xmlns:a16="http://schemas.microsoft.com/office/drawing/2014/main" id="{4E33AA9C-EC0E-BFAC-FD5E-0297EFC46D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A11904-7BBC-AB28-4948-F1CD3B0DD8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7" name="Date Placeholder 6">
            <a:extLst>
              <a:ext uri="{FF2B5EF4-FFF2-40B4-BE49-F238E27FC236}">
                <a16:creationId xmlns:a16="http://schemas.microsoft.com/office/drawing/2014/main" id="{F7ADACDF-DAD0-5F78-81F1-24AA010BAD30}"/>
              </a:ext>
            </a:extLst>
          </p:cNvPr>
          <p:cNvSpPr>
            <a:spLocks noGrp="1"/>
          </p:cNvSpPr>
          <p:nvPr>
            <p:ph type="dt" sz="half" idx="10"/>
          </p:nvPr>
        </p:nvSpPr>
        <p:spPr/>
        <p:txBody>
          <a:bodyPr/>
          <a:lstStyle/>
          <a:p>
            <a:fld id="{F35A5861-2FEF-4983-9A2E-2C58675AE4A9}" type="datetimeFigureOut">
              <a:rPr lang="en-FJ" smtClean="0"/>
              <a:t>29/07/2024</a:t>
            </a:fld>
            <a:endParaRPr lang="en-FJ"/>
          </a:p>
        </p:txBody>
      </p:sp>
      <p:sp>
        <p:nvSpPr>
          <p:cNvPr id="8" name="Footer Placeholder 7">
            <a:extLst>
              <a:ext uri="{FF2B5EF4-FFF2-40B4-BE49-F238E27FC236}">
                <a16:creationId xmlns:a16="http://schemas.microsoft.com/office/drawing/2014/main" id="{291FD5DE-CBDC-39E1-5638-E817C5CCEA6D}"/>
              </a:ext>
            </a:extLst>
          </p:cNvPr>
          <p:cNvSpPr>
            <a:spLocks noGrp="1"/>
          </p:cNvSpPr>
          <p:nvPr>
            <p:ph type="ftr" sz="quarter" idx="11"/>
          </p:nvPr>
        </p:nvSpPr>
        <p:spPr/>
        <p:txBody>
          <a:bodyPr/>
          <a:lstStyle/>
          <a:p>
            <a:endParaRPr lang="en-FJ"/>
          </a:p>
        </p:txBody>
      </p:sp>
      <p:sp>
        <p:nvSpPr>
          <p:cNvPr id="9" name="Slide Number Placeholder 8">
            <a:extLst>
              <a:ext uri="{FF2B5EF4-FFF2-40B4-BE49-F238E27FC236}">
                <a16:creationId xmlns:a16="http://schemas.microsoft.com/office/drawing/2014/main" id="{02BE2378-CB22-6D65-556B-88D2677A6431}"/>
              </a:ext>
            </a:extLst>
          </p:cNvPr>
          <p:cNvSpPr>
            <a:spLocks noGrp="1"/>
          </p:cNvSpPr>
          <p:nvPr>
            <p:ph type="sldNum" sz="quarter" idx="12"/>
          </p:nvPr>
        </p:nvSpPr>
        <p:spPr/>
        <p:txBody>
          <a:bodyPr/>
          <a:lstStyle/>
          <a:p>
            <a:fld id="{7DEB1873-B9D3-403C-AED5-60B8B2DA68B6}" type="slidenum">
              <a:rPr lang="en-FJ" smtClean="0"/>
              <a:t>‹#›</a:t>
            </a:fld>
            <a:endParaRPr lang="en-FJ"/>
          </a:p>
        </p:txBody>
      </p:sp>
    </p:spTree>
    <p:extLst>
      <p:ext uri="{BB962C8B-B14F-4D97-AF65-F5344CB8AC3E}">
        <p14:creationId xmlns:p14="http://schemas.microsoft.com/office/powerpoint/2010/main" val="352324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14C9-167E-559D-6D7B-64BC9C5E6CB3}"/>
              </a:ext>
            </a:extLst>
          </p:cNvPr>
          <p:cNvSpPr>
            <a:spLocks noGrp="1"/>
          </p:cNvSpPr>
          <p:nvPr>
            <p:ph type="title"/>
          </p:nvPr>
        </p:nvSpPr>
        <p:spPr/>
        <p:txBody>
          <a:bodyPr/>
          <a:lstStyle/>
          <a:p>
            <a:r>
              <a:rPr lang="en-US"/>
              <a:t>Click to edit Master title style</a:t>
            </a:r>
            <a:endParaRPr lang="en-FJ"/>
          </a:p>
        </p:txBody>
      </p:sp>
      <p:sp>
        <p:nvSpPr>
          <p:cNvPr id="3" name="Date Placeholder 2">
            <a:extLst>
              <a:ext uri="{FF2B5EF4-FFF2-40B4-BE49-F238E27FC236}">
                <a16:creationId xmlns:a16="http://schemas.microsoft.com/office/drawing/2014/main" id="{6D9B89D5-D4DE-D4D5-8FD3-1E74C854A0EF}"/>
              </a:ext>
            </a:extLst>
          </p:cNvPr>
          <p:cNvSpPr>
            <a:spLocks noGrp="1"/>
          </p:cNvSpPr>
          <p:nvPr>
            <p:ph type="dt" sz="half" idx="10"/>
          </p:nvPr>
        </p:nvSpPr>
        <p:spPr/>
        <p:txBody>
          <a:bodyPr/>
          <a:lstStyle/>
          <a:p>
            <a:fld id="{F35A5861-2FEF-4983-9A2E-2C58675AE4A9}" type="datetimeFigureOut">
              <a:rPr lang="en-FJ" smtClean="0"/>
              <a:t>29/07/2024</a:t>
            </a:fld>
            <a:endParaRPr lang="en-FJ"/>
          </a:p>
        </p:txBody>
      </p:sp>
      <p:sp>
        <p:nvSpPr>
          <p:cNvPr id="4" name="Footer Placeholder 3">
            <a:extLst>
              <a:ext uri="{FF2B5EF4-FFF2-40B4-BE49-F238E27FC236}">
                <a16:creationId xmlns:a16="http://schemas.microsoft.com/office/drawing/2014/main" id="{3D38AEBE-51E8-C5DC-DDDE-18955B0BEA99}"/>
              </a:ext>
            </a:extLst>
          </p:cNvPr>
          <p:cNvSpPr>
            <a:spLocks noGrp="1"/>
          </p:cNvSpPr>
          <p:nvPr>
            <p:ph type="ftr" sz="quarter" idx="11"/>
          </p:nvPr>
        </p:nvSpPr>
        <p:spPr/>
        <p:txBody>
          <a:bodyPr/>
          <a:lstStyle/>
          <a:p>
            <a:endParaRPr lang="en-FJ"/>
          </a:p>
        </p:txBody>
      </p:sp>
      <p:sp>
        <p:nvSpPr>
          <p:cNvPr id="5" name="Slide Number Placeholder 4">
            <a:extLst>
              <a:ext uri="{FF2B5EF4-FFF2-40B4-BE49-F238E27FC236}">
                <a16:creationId xmlns:a16="http://schemas.microsoft.com/office/drawing/2014/main" id="{3C9293D2-F739-AAC8-57A0-DDFDA038316E}"/>
              </a:ext>
            </a:extLst>
          </p:cNvPr>
          <p:cNvSpPr>
            <a:spLocks noGrp="1"/>
          </p:cNvSpPr>
          <p:nvPr>
            <p:ph type="sldNum" sz="quarter" idx="12"/>
          </p:nvPr>
        </p:nvSpPr>
        <p:spPr/>
        <p:txBody>
          <a:bodyPr/>
          <a:lstStyle/>
          <a:p>
            <a:fld id="{7DEB1873-B9D3-403C-AED5-60B8B2DA68B6}" type="slidenum">
              <a:rPr lang="en-FJ" smtClean="0"/>
              <a:t>‹#›</a:t>
            </a:fld>
            <a:endParaRPr lang="en-FJ"/>
          </a:p>
        </p:txBody>
      </p:sp>
    </p:spTree>
    <p:extLst>
      <p:ext uri="{BB962C8B-B14F-4D97-AF65-F5344CB8AC3E}">
        <p14:creationId xmlns:p14="http://schemas.microsoft.com/office/powerpoint/2010/main" val="297442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7089EF-13DD-5C7C-52B1-E3BA6BEEEAD6}"/>
              </a:ext>
            </a:extLst>
          </p:cNvPr>
          <p:cNvSpPr>
            <a:spLocks noGrp="1"/>
          </p:cNvSpPr>
          <p:nvPr>
            <p:ph type="dt" sz="half" idx="10"/>
          </p:nvPr>
        </p:nvSpPr>
        <p:spPr/>
        <p:txBody>
          <a:bodyPr/>
          <a:lstStyle/>
          <a:p>
            <a:fld id="{F35A5861-2FEF-4983-9A2E-2C58675AE4A9}" type="datetimeFigureOut">
              <a:rPr lang="en-FJ" smtClean="0"/>
              <a:t>29/07/2024</a:t>
            </a:fld>
            <a:endParaRPr lang="en-FJ"/>
          </a:p>
        </p:txBody>
      </p:sp>
      <p:sp>
        <p:nvSpPr>
          <p:cNvPr id="3" name="Footer Placeholder 2">
            <a:extLst>
              <a:ext uri="{FF2B5EF4-FFF2-40B4-BE49-F238E27FC236}">
                <a16:creationId xmlns:a16="http://schemas.microsoft.com/office/drawing/2014/main" id="{8FC36092-31C8-D330-DCAE-75BE993A1E77}"/>
              </a:ext>
            </a:extLst>
          </p:cNvPr>
          <p:cNvSpPr>
            <a:spLocks noGrp="1"/>
          </p:cNvSpPr>
          <p:nvPr>
            <p:ph type="ftr" sz="quarter" idx="11"/>
          </p:nvPr>
        </p:nvSpPr>
        <p:spPr/>
        <p:txBody>
          <a:bodyPr/>
          <a:lstStyle/>
          <a:p>
            <a:endParaRPr lang="en-FJ"/>
          </a:p>
        </p:txBody>
      </p:sp>
      <p:sp>
        <p:nvSpPr>
          <p:cNvPr id="4" name="Slide Number Placeholder 3">
            <a:extLst>
              <a:ext uri="{FF2B5EF4-FFF2-40B4-BE49-F238E27FC236}">
                <a16:creationId xmlns:a16="http://schemas.microsoft.com/office/drawing/2014/main" id="{A1C71E27-69C1-6C42-18FC-2F63924F319B}"/>
              </a:ext>
            </a:extLst>
          </p:cNvPr>
          <p:cNvSpPr>
            <a:spLocks noGrp="1"/>
          </p:cNvSpPr>
          <p:nvPr>
            <p:ph type="sldNum" sz="quarter" idx="12"/>
          </p:nvPr>
        </p:nvSpPr>
        <p:spPr/>
        <p:txBody>
          <a:bodyPr/>
          <a:lstStyle/>
          <a:p>
            <a:fld id="{7DEB1873-B9D3-403C-AED5-60B8B2DA68B6}" type="slidenum">
              <a:rPr lang="en-FJ" smtClean="0"/>
              <a:t>‹#›</a:t>
            </a:fld>
            <a:endParaRPr lang="en-FJ"/>
          </a:p>
        </p:txBody>
      </p:sp>
    </p:spTree>
    <p:extLst>
      <p:ext uri="{BB962C8B-B14F-4D97-AF65-F5344CB8AC3E}">
        <p14:creationId xmlns:p14="http://schemas.microsoft.com/office/powerpoint/2010/main" val="411355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3906-F713-D49E-2C8F-956778094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J"/>
          </a:p>
        </p:txBody>
      </p:sp>
      <p:sp>
        <p:nvSpPr>
          <p:cNvPr id="3" name="Content Placeholder 2">
            <a:extLst>
              <a:ext uri="{FF2B5EF4-FFF2-40B4-BE49-F238E27FC236}">
                <a16:creationId xmlns:a16="http://schemas.microsoft.com/office/drawing/2014/main" id="{E877A09B-9C41-CE06-4499-A828BE1F4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Text Placeholder 3">
            <a:extLst>
              <a:ext uri="{FF2B5EF4-FFF2-40B4-BE49-F238E27FC236}">
                <a16:creationId xmlns:a16="http://schemas.microsoft.com/office/drawing/2014/main" id="{78C54E23-8F83-8280-D782-B97CCBE29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6C831B-1BB9-10B0-A629-7B3DC042AFF2}"/>
              </a:ext>
            </a:extLst>
          </p:cNvPr>
          <p:cNvSpPr>
            <a:spLocks noGrp="1"/>
          </p:cNvSpPr>
          <p:nvPr>
            <p:ph type="dt" sz="half" idx="10"/>
          </p:nvPr>
        </p:nvSpPr>
        <p:spPr/>
        <p:txBody>
          <a:bodyPr/>
          <a:lstStyle/>
          <a:p>
            <a:fld id="{F35A5861-2FEF-4983-9A2E-2C58675AE4A9}" type="datetimeFigureOut">
              <a:rPr lang="en-FJ" smtClean="0"/>
              <a:t>29/07/2024</a:t>
            </a:fld>
            <a:endParaRPr lang="en-FJ"/>
          </a:p>
        </p:txBody>
      </p:sp>
      <p:sp>
        <p:nvSpPr>
          <p:cNvPr id="6" name="Footer Placeholder 5">
            <a:extLst>
              <a:ext uri="{FF2B5EF4-FFF2-40B4-BE49-F238E27FC236}">
                <a16:creationId xmlns:a16="http://schemas.microsoft.com/office/drawing/2014/main" id="{9EC96E20-D626-4548-808C-359CE5FC22BD}"/>
              </a:ext>
            </a:extLst>
          </p:cNvPr>
          <p:cNvSpPr>
            <a:spLocks noGrp="1"/>
          </p:cNvSpPr>
          <p:nvPr>
            <p:ph type="ftr" sz="quarter" idx="11"/>
          </p:nvPr>
        </p:nvSpPr>
        <p:spPr/>
        <p:txBody>
          <a:bodyPr/>
          <a:lstStyle/>
          <a:p>
            <a:endParaRPr lang="en-FJ"/>
          </a:p>
        </p:txBody>
      </p:sp>
      <p:sp>
        <p:nvSpPr>
          <p:cNvPr id="7" name="Slide Number Placeholder 6">
            <a:extLst>
              <a:ext uri="{FF2B5EF4-FFF2-40B4-BE49-F238E27FC236}">
                <a16:creationId xmlns:a16="http://schemas.microsoft.com/office/drawing/2014/main" id="{47D43EF8-F52D-3E33-0E89-304AC3B54FC9}"/>
              </a:ext>
            </a:extLst>
          </p:cNvPr>
          <p:cNvSpPr>
            <a:spLocks noGrp="1"/>
          </p:cNvSpPr>
          <p:nvPr>
            <p:ph type="sldNum" sz="quarter" idx="12"/>
          </p:nvPr>
        </p:nvSpPr>
        <p:spPr/>
        <p:txBody>
          <a:bodyPr/>
          <a:lstStyle/>
          <a:p>
            <a:fld id="{7DEB1873-B9D3-403C-AED5-60B8B2DA68B6}" type="slidenum">
              <a:rPr lang="en-FJ" smtClean="0"/>
              <a:t>‹#›</a:t>
            </a:fld>
            <a:endParaRPr lang="en-FJ"/>
          </a:p>
        </p:txBody>
      </p:sp>
    </p:spTree>
    <p:extLst>
      <p:ext uri="{BB962C8B-B14F-4D97-AF65-F5344CB8AC3E}">
        <p14:creationId xmlns:p14="http://schemas.microsoft.com/office/powerpoint/2010/main" val="152743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F5E9-F32E-8B72-811E-346DF1117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J"/>
          </a:p>
        </p:txBody>
      </p:sp>
      <p:sp>
        <p:nvSpPr>
          <p:cNvPr id="3" name="Picture Placeholder 2">
            <a:extLst>
              <a:ext uri="{FF2B5EF4-FFF2-40B4-BE49-F238E27FC236}">
                <a16:creationId xmlns:a16="http://schemas.microsoft.com/office/drawing/2014/main" id="{21BD3DFA-4F1D-7F1F-DFCD-E971F37592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J"/>
          </a:p>
        </p:txBody>
      </p:sp>
      <p:sp>
        <p:nvSpPr>
          <p:cNvPr id="4" name="Text Placeholder 3">
            <a:extLst>
              <a:ext uri="{FF2B5EF4-FFF2-40B4-BE49-F238E27FC236}">
                <a16:creationId xmlns:a16="http://schemas.microsoft.com/office/drawing/2014/main" id="{95043C96-3140-C2D5-FF6F-DBD536838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CF20C-3E57-2426-E98B-86B93CAE6C2D}"/>
              </a:ext>
            </a:extLst>
          </p:cNvPr>
          <p:cNvSpPr>
            <a:spLocks noGrp="1"/>
          </p:cNvSpPr>
          <p:nvPr>
            <p:ph type="dt" sz="half" idx="10"/>
          </p:nvPr>
        </p:nvSpPr>
        <p:spPr/>
        <p:txBody>
          <a:bodyPr/>
          <a:lstStyle/>
          <a:p>
            <a:fld id="{F35A5861-2FEF-4983-9A2E-2C58675AE4A9}" type="datetimeFigureOut">
              <a:rPr lang="en-FJ" smtClean="0"/>
              <a:t>29/07/2024</a:t>
            </a:fld>
            <a:endParaRPr lang="en-FJ"/>
          </a:p>
        </p:txBody>
      </p:sp>
      <p:sp>
        <p:nvSpPr>
          <p:cNvPr id="6" name="Footer Placeholder 5">
            <a:extLst>
              <a:ext uri="{FF2B5EF4-FFF2-40B4-BE49-F238E27FC236}">
                <a16:creationId xmlns:a16="http://schemas.microsoft.com/office/drawing/2014/main" id="{ADBC7A15-63D7-4662-8F04-97ED7965903E}"/>
              </a:ext>
            </a:extLst>
          </p:cNvPr>
          <p:cNvSpPr>
            <a:spLocks noGrp="1"/>
          </p:cNvSpPr>
          <p:nvPr>
            <p:ph type="ftr" sz="quarter" idx="11"/>
          </p:nvPr>
        </p:nvSpPr>
        <p:spPr/>
        <p:txBody>
          <a:bodyPr/>
          <a:lstStyle/>
          <a:p>
            <a:endParaRPr lang="en-FJ"/>
          </a:p>
        </p:txBody>
      </p:sp>
      <p:sp>
        <p:nvSpPr>
          <p:cNvPr id="7" name="Slide Number Placeholder 6">
            <a:extLst>
              <a:ext uri="{FF2B5EF4-FFF2-40B4-BE49-F238E27FC236}">
                <a16:creationId xmlns:a16="http://schemas.microsoft.com/office/drawing/2014/main" id="{366596A5-2B87-AF54-4E1D-C713CC430C08}"/>
              </a:ext>
            </a:extLst>
          </p:cNvPr>
          <p:cNvSpPr>
            <a:spLocks noGrp="1"/>
          </p:cNvSpPr>
          <p:nvPr>
            <p:ph type="sldNum" sz="quarter" idx="12"/>
          </p:nvPr>
        </p:nvSpPr>
        <p:spPr/>
        <p:txBody>
          <a:bodyPr/>
          <a:lstStyle/>
          <a:p>
            <a:fld id="{7DEB1873-B9D3-403C-AED5-60B8B2DA68B6}" type="slidenum">
              <a:rPr lang="en-FJ" smtClean="0"/>
              <a:t>‹#›</a:t>
            </a:fld>
            <a:endParaRPr lang="en-FJ"/>
          </a:p>
        </p:txBody>
      </p:sp>
    </p:spTree>
    <p:extLst>
      <p:ext uri="{BB962C8B-B14F-4D97-AF65-F5344CB8AC3E}">
        <p14:creationId xmlns:p14="http://schemas.microsoft.com/office/powerpoint/2010/main" val="267280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7672A-12E7-17BF-2E6F-BC76D8F09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J"/>
          </a:p>
        </p:txBody>
      </p:sp>
      <p:sp>
        <p:nvSpPr>
          <p:cNvPr id="3" name="Text Placeholder 2">
            <a:extLst>
              <a:ext uri="{FF2B5EF4-FFF2-40B4-BE49-F238E27FC236}">
                <a16:creationId xmlns:a16="http://schemas.microsoft.com/office/drawing/2014/main" id="{32E23DA5-C9D2-941D-4D84-68CC8A732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Date Placeholder 3">
            <a:extLst>
              <a:ext uri="{FF2B5EF4-FFF2-40B4-BE49-F238E27FC236}">
                <a16:creationId xmlns:a16="http://schemas.microsoft.com/office/drawing/2014/main" id="{301B8659-2909-8076-0FB2-478DFF455F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5A5861-2FEF-4983-9A2E-2C58675AE4A9}" type="datetimeFigureOut">
              <a:rPr lang="en-FJ" smtClean="0"/>
              <a:t>29/07/2024</a:t>
            </a:fld>
            <a:endParaRPr lang="en-FJ"/>
          </a:p>
        </p:txBody>
      </p:sp>
      <p:sp>
        <p:nvSpPr>
          <p:cNvPr id="5" name="Footer Placeholder 4">
            <a:extLst>
              <a:ext uri="{FF2B5EF4-FFF2-40B4-BE49-F238E27FC236}">
                <a16:creationId xmlns:a16="http://schemas.microsoft.com/office/drawing/2014/main" id="{BCABB5D6-D59E-8D64-EF51-2A3FB344E9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FJ"/>
          </a:p>
        </p:txBody>
      </p:sp>
      <p:sp>
        <p:nvSpPr>
          <p:cNvPr id="6" name="Slide Number Placeholder 5">
            <a:extLst>
              <a:ext uri="{FF2B5EF4-FFF2-40B4-BE49-F238E27FC236}">
                <a16:creationId xmlns:a16="http://schemas.microsoft.com/office/drawing/2014/main" id="{12F4CC7F-3DFC-D4F6-C76C-AB211C67F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EB1873-B9D3-403C-AED5-60B8B2DA68B6}" type="slidenum">
              <a:rPr lang="en-FJ" smtClean="0"/>
              <a:t>‹#›</a:t>
            </a:fld>
            <a:endParaRPr lang="en-FJ"/>
          </a:p>
        </p:txBody>
      </p:sp>
    </p:spTree>
    <p:extLst>
      <p:ext uri="{BB962C8B-B14F-4D97-AF65-F5344CB8AC3E}">
        <p14:creationId xmlns:p14="http://schemas.microsoft.com/office/powerpoint/2010/main" val="976874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J"/>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9936-5C06-1442-2BB5-D7F340924D39}"/>
              </a:ext>
            </a:extLst>
          </p:cNvPr>
          <p:cNvSpPr>
            <a:spLocks noGrp="1"/>
          </p:cNvSpPr>
          <p:nvPr>
            <p:ph type="ctrTitle"/>
          </p:nvPr>
        </p:nvSpPr>
        <p:spPr/>
        <p:txBody>
          <a:bodyPr>
            <a:normAutofit fontScale="90000"/>
          </a:bodyPr>
          <a:lstStyle/>
          <a:p>
            <a:r>
              <a:rPr lang="en-US" dirty="0"/>
              <a:t>Gut Microbiome and Childhood developmental Milestones</a:t>
            </a:r>
            <a:br>
              <a:rPr lang="en-US" dirty="0"/>
            </a:br>
            <a:endParaRPr lang="en-FJ" dirty="0"/>
          </a:p>
        </p:txBody>
      </p:sp>
      <p:sp>
        <p:nvSpPr>
          <p:cNvPr id="3" name="Subtitle 2">
            <a:extLst>
              <a:ext uri="{FF2B5EF4-FFF2-40B4-BE49-F238E27FC236}">
                <a16:creationId xmlns:a16="http://schemas.microsoft.com/office/drawing/2014/main" id="{14852001-5CBC-0DFA-74BB-F6ACBE39CFA7}"/>
              </a:ext>
            </a:extLst>
          </p:cNvPr>
          <p:cNvSpPr>
            <a:spLocks noGrp="1"/>
          </p:cNvSpPr>
          <p:nvPr>
            <p:ph type="subTitle" idx="1"/>
          </p:nvPr>
        </p:nvSpPr>
        <p:spPr/>
        <p:txBody>
          <a:bodyPr/>
          <a:lstStyle/>
          <a:p>
            <a:r>
              <a:rPr lang="en-US" dirty="0"/>
              <a:t>Dr Zen Min Low</a:t>
            </a:r>
          </a:p>
          <a:p>
            <a:r>
              <a:rPr lang="en-US" dirty="0"/>
              <a:t>Fellow FCGP/WFFCGP Chair</a:t>
            </a:r>
          </a:p>
          <a:p>
            <a:r>
              <a:rPr lang="en-US" dirty="0"/>
              <a:t>MBBS(USP). </a:t>
            </a:r>
            <a:r>
              <a:rPr lang="en-US" dirty="0" err="1"/>
              <a:t>PGDipFM</a:t>
            </a:r>
            <a:r>
              <a:rPr lang="en-US" dirty="0"/>
              <a:t>(Monash).</a:t>
            </a:r>
            <a:endParaRPr lang="en-FJ" dirty="0"/>
          </a:p>
        </p:txBody>
      </p:sp>
    </p:spTree>
    <p:extLst>
      <p:ext uri="{BB962C8B-B14F-4D97-AF65-F5344CB8AC3E}">
        <p14:creationId xmlns:p14="http://schemas.microsoft.com/office/powerpoint/2010/main" val="386005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4E26-9935-95CF-CE88-8AFA3520F490}"/>
              </a:ext>
            </a:extLst>
          </p:cNvPr>
          <p:cNvSpPr>
            <a:spLocks noGrp="1"/>
          </p:cNvSpPr>
          <p:nvPr>
            <p:ph type="title"/>
          </p:nvPr>
        </p:nvSpPr>
        <p:spPr/>
        <p:txBody>
          <a:bodyPr>
            <a:normAutofit/>
          </a:bodyPr>
          <a:lstStyle/>
          <a:p>
            <a:r>
              <a:rPr lang="en-US" sz="2800" b="1" dirty="0"/>
              <a:t>Geographical layers of intestinal (colon) </a:t>
            </a:r>
            <a:r>
              <a:rPr lang="en-US" sz="2800" b="1" dirty="0" err="1"/>
              <a:t>defence</a:t>
            </a:r>
            <a:r>
              <a:rPr lang="en-US" sz="2800" b="1" dirty="0"/>
              <a:t> mechanisms</a:t>
            </a:r>
            <a:endParaRPr lang="en-FJ" sz="2800" dirty="0"/>
          </a:p>
        </p:txBody>
      </p:sp>
      <p:pic>
        <p:nvPicPr>
          <p:cNvPr id="4" name="Content Placeholder 3">
            <a:extLst>
              <a:ext uri="{FF2B5EF4-FFF2-40B4-BE49-F238E27FC236}">
                <a16:creationId xmlns:a16="http://schemas.microsoft.com/office/drawing/2014/main" id="{D8A7782C-29FA-DEDD-7B85-BA553AF69FF0}"/>
              </a:ext>
            </a:extLst>
          </p:cNvPr>
          <p:cNvPicPr>
            <a:picLocks noGrp="1" noChangeAspect="1"/>
          </p:cNvPicPr>
          <p:nvPr>
            <p:ph idx="1"/>
          </p:nvPr>
        </p:nvPicPr>
        <p:blipFill>
          <a:blip r:embed="rId3"/>
          <a:stretch>
            <a:fillRect/>
          </a:stretch>
        </p:blipFill>
        <p:spPr>
          <a:xfrm>
            <a:off x="345233" y="1690688"/>
            <a:ext cx="11691257" cy="5046014"/>
          </a:xfrm>
          <a:prstGeom prst="rect">
            <a:avLst/>
          </a:prstGeom>
        </p:spPr>
      </p:pic>
    </p:spTree>
    <p:extLst>
      <p:ext uri="{BB962C8B-B14F-4D97-AF65-F5344CB8AC3E}">
        <p14:creationId xmlns:p14="http://schemas.microsoft.com/office/powerpoint/2010/main" val="312926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7F3E-BCD6-87D8-A90A-36746EA306DC}"/>
              </a:ext>
            </a:extLst>
          </p:cNvPr>
          <p:cNvSpPr>
            <a:spLocks noGrp="1"/>
          </p:cNvSpPr>
          <p:nvPr>
            <p:ph type="title"/>
          </p:nvPr>
        </p:nvSpPr>
        <p:spPr/>
        <p:txBody>
          <a:bodyPr>
            <a:normAutofit/>
          </a:bodyPr>
          <a:lstStyle/>
          <a:p>
            <a:r>
              <a:rPr lang="en-US" sz="2000" b="1" dirty="0"/>
              <a:t>Figure 2:  Stages of intestinal microbial colonization in the infant and child  </a:t>
            </a:r>
            <a:r>
              <a:rPr lang="en-US" sz="1400" dirty="0"/>
              <a:t>(13)</a:t>
            </a:r>
            <a:endParaRPr lang="en-FJ" sz="1400" dirty="0"/>
          </a:p>
        </p:txBody>
      </p:sp>
      <p:pic>
        <p:nvPicPr>
          <p:cNvPr id="4" name="Content Placeholder 3">
            <a:extLst>
              <a:ext uri="{FF2B5EF4-FFF2-40B4-BE49-F238E27FC236}">
                <a16:creationId xmlns:a16="http://schemas.microsoft.com/office/drawing/2014/main" id="{C40D3A7E-3845-3DD7-9023-07F4EF23D88C}"/>
              </a:ext>
            </a:extLst>
          </p:cNvPr>
          <p:cNvPicPr>
            <a:picLocks noGrp="1" noChangeAspect="1"/>
          </p:cNvPicPr>
          <p:nvPr>
            <p:ph idx="1"/>
          </p:nvPr>
        </p:nvPicPr>
        <p:blipFill>
          <a:blip r:embed="rId3"/>
          <a:stretch>
            <a:fillRect/>
          </a:stretch>
        </p:blipFill>
        <p:spPr>
          <a:xfrm>
            <a:off x="838201" y="1690687"/>
            <a:ext cx="10515600" cy="4486275"/>
          </a:xfrm>
          <a:prstGeom prst="rect">
            <a:avLst/>
          </a:prstGeom>
        </p:spPr>
      </p:pic>
    </p:spTree>
    <p:extLst>
      <p:ext uri="{BB962C8B-B14F-4D97-AF65-F5344CB8AC3E}">
        <p14:creationId xmlns:p14="http://schemas.microsoft.com/office/powerpoint/2010/main" val="402261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961C-06D1-5A71-1366-E76935112907}"/>
              </a:ext>
            </a:extLst>
          </p:cNvPr>
          <p:cNvSpPr>
            <a:spLocks noGrp="1"/>
          </p:cNvSpPr>
          <p:nvPr>
            <p:ph type="title"/>
          </p:nvPr>
        </p:nvSpPr>
        <p:spPr/>
        <p:txBody>
          <a:bodyPr/>
          <a:lstStyle/>
          <a:p>
            <a:r>
              <a:rPr lang="en-US" dirty="0"/>
              <a:t>Childhood development</a:t>
            </a:r>
            <a:endParaRPr lang="en-FJ" dirty="0"/>
          </a:p>
        </p:txBody>
      </p:sp>
      <p:sp>
        <p:nvSpPr>
          <p:cNvPr id="3" name="Content Placeholder 2">
            <a:extLst>
              <a:ext uri="{FF2B5EF4-FFF2-40B4-BE49-F238E27FC236}">
                <a16:creationId xmlns:a16="http://schemas.microsoft.com/office/drawing/2014/main" id="{ACAD50EC-E012-2380-E1D1-7873D4B49E6C}"/>
              </a:ext>
            </a:extLst>
          </p:cNvPr>
          <p:cNvSpPr>
            <a:spLocks noGrp="1"/>
          </p:cNvSpPr>
          <p:nvPr>
            <p:ph idx="1"/>
          </p:nvPr>
        </p:nvSpPr>
        <p:spPr/>
        <p:txBody>
          <a:bodyPr/>
          <a:lstStyle/>
          <a:p>
            <a:pPr algn="l">
              <a:buFont typeface="Arial" panose="020B0604020202020204" pitchFamily="34" charset="0"/>
              <a:buChar char="•"/>
            </a:pPr>
            <a:r>
              <a:rPr lang="en-US" b="1" i="0" dirty="0">
                <a:solidFill>
                  <a:srgbClr val="555555"/>
                </a:solidFill>
                <a:effectLst/>
                <a:latin typeface="__Roboto_ba6641"/>
              </a:rPr>
              <a:t>Physical development</a:t>
            </a:r>
            <a:r>
              <a:rPr lang="en-US" b="0" i="0" dirty="0">
                <a:solidFill>
                  <a:srgbClr val="555555"/>
                </a:solidFill>
                <a:effectLst/>
                <a:latin typeface="__Roboto_ba6641"/>
              </a:rPr>
              <a:t> refers to strength and physical skills.</a:t>
            </a:r>
          </a:p>
          <a:p>
            <a:pPr algn="l">
              <a:buFont typeface="Arial" panose="020B0604020202020204" pitchFamily="34" charset="0"/>
              <a:buChar char="•"/>
            </a:pPr>
            <a:r>
              <a:rPr lang="en-US" b="1" i="0" dirty="0">
                <a:solidFill>
                  <a:srgbClr val="555555"/>
                </a:solidFill>
                <a:effectLst/>
                <a:latin typeface="__Roboto_ba6641"/>
              </a:rPr>
              <a:t>Cognitive development</a:t>
            </a:r>
            <a:r>
              <a:rPr lang="en-US" b="0" i="0" dirty="0">
                <a:solidFill>
                  <a:srgbClr val="555555"/>
                </a:solidFill>
                <a:effectLst/>
                <a:latin typeface="__Roboto_ba6641"/>
              </a:rPr>
              <a:t> involves thinking and problem-solving.</a:t>
            </a:r>
          </a:p>
          <a:p>
            <a:pPr algn="l">
              <a:buFont typeface="Arial" panose="020B0604020202020204" pitchFamily="34" charset="0"/>
              <a:buChar char="•"/>
            </a:pPr>
            <a:r>
              <a:rPr lang="en-US" b="1" i="0" dirty="0">
                <a:solidFill>
                  <a:srgbClr val="555555"/>
                </a:solidFill>
                <a:effectLst/>
                <a:latin typeface="__Roboto_ba6641"/>
              </a:rPr>
              <a:t>Language development</a:t>
            </a:r>
            <a:r>
              <a:rPr lang="en-US" b="0" i="0" dirty="0">
                <a:solidFill>
                  <a:srgbClr val="555555"/>
                </a:solidFill>
                <a:effectLst/>
                <a:latin typeface="__Roboto_ba6641"/>
              </a:rPr>
              <a:t> refers to communication and understanding.</a:t>
            </a:r>
          </a:p>
          <a:p>
            <a:pPr algn="l">
              <a:buFont typeface="Arial" panose="020B0604020202020204" pitchFamily="34" charset="0"/>
              <a:buChar char="•"/>
            </a:pPr>
            <a:r>
              <a:rPr lang="en-US" b="1" i="0" dirty="0">
                <a:solidFill>
                  <a:srgbClr val="555555"/>
                </a:solidFill>
                <a:effectLst/>
                <a:latin typeface="__Roboto_ba6641"/>
              </a:rPr>
              <a:t>Social-emotional development</a:t>
            </a:r>
            <a:r>
              <a:rPr lang="en-US" b="0" i="0" dirty="0">
                <a:solidFill>
                  <a:srgbClr val="555555"/>
                </a:solidFill>
                <a:effectLst/>
                <a:latin typeface="__Roboto_ba6641"/>
              </a:rPr>
              <a:t> affects how children interact with others and process feelings.</a:t>
            </a:r>
          </a:p>
          <a:p>
            <a:pPr marL="0" indent="0">
              <a:buNone/>
            </a:pPr>
            <a:endParaRPr lang="en-US" b="1" i="1" dirty="0"/>
          </a:p>
        </p:txBody>
      </p:sp>
      <p:pic>
        <p:nvPicPr>
          <p:cNvPr id="4" name="Picture 3">
            <a:extLst>
              <a:ext uri="{FF2B5EF4-FFF2-40B4-BE49-F238E27FC236}">
                <a16:creationId xmlns:a16="http://schemas.microsoft.com/office/drawing/2014/main" id="{6CD4894E-5668-3A36-A6C1-D91ED9F77B89}"/>
              </a:ext>
            </a:extLst>
          </p:cNvPr>
          <p:cNvPicPr>
            <a:picLocks noChangeAspect="1"/>
          </p:cNvPicPr>
          <p:nvPr/>
        </p:nvPicPr>
        <p:blipFill>
          <a:blip r:embed="rId2"/>
          <a:stretch>
            <a:fillRect/>
          </a:stretch>
        </p:blipFill>
        <p:spPr>
          <a:xfrm>
            <a:off x="837289" y="4133461"/>
            <a:ext cx="10516511" cy="2359414"/>
          </a:xfrm>
          <a:prstGeom prst="rect">
            <a:avLst/>
          </a:prstGeom>
        </p:spPr>
      </p:pic>
    </p:spTree>
    <p:extLst>
      <p:ext uri="{BB962C8B-B14F-4D97-AF65-F5344CB8AC3E}">
        <p14:creationId xmlns:p14="http://schemas.microsoft.com/office/powerpoint/2010/main" val="71707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8701-B7EB-1BD4-75E0-6527B19D9334}"/>
              </a:ext>
            </a:extLst>
          </p:cNvPr>
          <p:cNvSpPr>
            <a:spLocks noGrp="1"/>
          </p:cNvSpPr>
          <p:nvPr>
            <p:ph type="title"/>
          </p:nvPr>
        </p:nvSpPr>
        <p:spPr/>
        <p:txBody>
          <a:bodyPr>
            <a:normAutofit fontScale="90000"/>
          </a:bodyPr>
          <a:lstStyle/>
          <a:p>
            <a:r>
              <a:rPr lang="en-US" dirty="0"/>
              <a:t>Gut Microbiome and Childhood developmental Milestones</a:t>
            </a:r>
            <a:br>
              <a:rPr lang="en-US" dirty="0"/>
            </a:br>
            <a:endParaRPr lang="en-FJ" dirty="0"/>
          </a:p>
        </p:txBody>
      </p:sp>
      <p:sp>
        <p:nvSpPr>
          <p:cNvPr id="3" name="Content Placeholder 2">
            <a:extLst>
              <a:ext uri="{FF2B5EF4-FFF2-40B4-BE49-F238E27FC236}">
                <a16:creationId xmlns:a16="http://schemas.microsoft.com/office/drawing/2014/main" id="{16373FF6-3C4B-E498-514D-D0FE1AE014F9}"/>
              </a:ext>
            </a:extLst>
          </p:cNvPr>
          <p:cNvSpPr>
            <a:spLocks noGrp="1"/>
          </p:cNvSpPr>
          <p:nvPr>
            <p:ph idx="1"/>
          </p:nvPr>
        </p:nvSpPr>
        <p:spPr/>
        <p:txBody>
          <a:bodyPr>
            <a:normAutofit/>
          </a:bodyPr>
          <a:lstStyle/>
          <a:p>
            <a:pPr marL="0" indent="0">
              <a:buNone/>
            </a:pPr>
            <a:r>
              <a:rPr lang="en-US" b="1" dirty="0"/>
              <a:t>Physical Growth</a:t>
            </a:r>
          </a:p>
          <a:p>
            <a:pPr marL="0" indent="0">
              <a:buNone/>
            </a:pPr>
            <a:endParaRPr lang="en-US" b="1" dirty="0"/>
          </a:p>
          <a:p>
            <a:pPr marL="0" indent="0">
              <a:buNone/>
            </a:pPr>
            <a:r>
              <a:rPr lang="en-US" dirty="0"/>
              <a:t>Physical growth of children is defined as an irreversible and constant increase in body size (length or height and weight) and in the size of organs </a:t>
            </a:r>
            <a:r>
              <a:rPr lang="en-US" sz="1400" dirty="0"/>
              <a:t>(10)</a:t>
            </a:r>
            <a:endParaRPr lang="en-US" sz="1400" b="1" dirty="0"/>
          </a:p>
          <a:p>
            <a:pPr marL="0" indent="0">
              <a:buNone/>
            </a:pPr>
            <a:endParaRPr lang="en-US" sz="2400" i="1" dirty="0"/>
          </a:p>
          <a:p>
            <a:r>
              <a:rPr lang="en-US" dirty="0"/>
              <a:t>Obesity</a:t>
            </a:r>
          </a:p>
          <a:p>
            <a:r>
              <a:rPr lang="en-US" dirty="0"/>
              <a:t>Stunting</a:t>
            </a:r>
            <a:endParaRPr lang="en-FJ" dirty="0"/>
          </a:p>
        </p:txBody>
      </p:sp>
    </p:spTree>
    <p:extLst>
      <p:ext uri="{BB962C8B-B14F-4D97-AF65-F5344CB8AC3E}">
        <p14:creationId xmlns:p14="http://schemas.microsoft.com/office/powerpoint/2010/main" val="295898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BF5A-79AA-54BB-2C5A-B0883D63519F}"/>
              </a:ext>
            </a:extLst>
          </p:cNvPr>
          <p:cNvSpPr>
            <a:spLocks noGrp="1"/>
          </p:cNvSpPr>
          <p:nvPr>
            <p:ph type="title"/>
          </p:nvPr>
        </p:nvSpPr>
        <p:spPr/>
        <p:txBody>
          <a:bodyPr>
            <a:normAutofit/>
          </a:bodyPr>
          <a:lstStyle/>
          <a:p>
            <a:r>
              <a:rPr lang="en-US" sz="2000" dirty="0"/>
              <a:t>Figure 3. Selected mechanisms through which gut microbes affect the process of growth in children </a:t>
            </a:r>
            <a:r>
              <a:rPr lang="en-US" sz="1400" dirty="0"/>
              <a:t>(11)</a:t>
            </a:r>
            <a:endParaRPr lang="en-FJ" sz="1400" dirty="0"/>
          </a:p>
        </p:txBody>
      </p:sp>
      <p:pic>
        <p:nvPicPr>
          <p:cNvPr id="5" name="Content Placeholder 4">
            <a:extLst>
              <a:ext uri="{FF2B5EF4-FFF2-40B4-BE49-F238E27FC236}">
                <a16:creationId xmlns:a16="http://schemas.microsoft.com/office/drawing/2014/main" id="{1ECE49C6-8DAB-8832-9265-EC32613B9BCB}"/>
              </a:ext>
            </a:extLst>
          </p:cNvPr>
          <p:cNvPicPr>
            <a:picLocks noGrp="1" noChangeAspect="1"/>
          </p:cNvPicPr>
          <p:nvPr>
            <p:ph idx="1"/>
          </p:nvPr>
        </p:nvPicPr>
        <p:blipFill>
          <a:blip r:embed="rId3"/>
          <a:stretch>
            <a:fillRect/>
          </a:stretch>
        </p:blipFill>
        <p:spPr>
          <a:xfrm>
            <a:off x="1324947" y="1690688"/>
            <a:ext cx="10028853" cy="4244451"/>
          </a:xfrm>
        </p:spPr>
      </p:pic>
    </p:spTree>
    <p:extLst>
      <p:ext uri="{BB962C8B-B14F-4D97-AF65-F5344CB8AC3E}">
        <p14:creationId xmlns:p14="http://schemas.microsoft.com/office/powerpoint/2010/main" val="174561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5728-39A6-6BC6-6663-6B515AD5AB86}"/>
              </a:ext>
            </a:extLst>
          </p:cNvPr>
          <p:cNvSpPr>
            <a:spLocks noGrp="1"/>
          </p:cNvSpPr>
          <p:nvPr>
            <p:ph type="title"/>
          </p:nvPr>
        </p:nvSpPr>
        <p:spPr/>
        <p:txBody>
          <a:bodyPr/>
          <a:lstStyle/>
          <a:p>
            <a:r>
              <a:rPr lang="en-US" dirty="0"/>
              <a:t>Gut Microbiome and Childhood developmental Milestones</a:t>
            </a:r>
            <a:endParaRPr lang="en-FJ" dirty="0"/>
          </a:p>
        </p:txBody>
      </p:sp>
      <p:sp>
        <p:nvSpPr>
          <p:cNvPr id="3" name="Content Placeholder 2">
            <a:extLst>
              <a:ext uri="{FF2B5EF4-FFF2-40B4-BE49-F238E27FC236}">
                <a16:creationId xmlns:a16="http://schemas.microsoft.com/office/drawing/2014/main" id="{8308584D-5A7D-C68D-19A8-01845136ADEE}"/>
              </a:ext>
            </a:extLst>
          </p:cNvPr>
          <p:cNvSpPr>
            <a:spLocks noGrp="1"/>
          </p:cNvSpPr>
          <p:nvPr>
            <p:ph idx="1"/>
          </p:nvPr>
        </p:nvSpPr>
        <p:spPr/>
        <p:txBody>
          <a:bodyPr>
            <a:normAutofit/>
          </a:bodyPr>
          <a:lstStyle/>
          <a:p>
            <a:pPr marL="0" indent="0">
              <a:buNone/>
            </a:pPr>
            <a:r>
              <a:rPr lang="en-US" b="1" dirty="0"/>
              <a:t>Charbonneau et al. </a:t>
            </a:r>
            <a:r>
              <a:rPr lang="en-US" sz="1400" dirty="0"/>
              <a:t>(15)</a:t>
            </a:r>
          </a:p>
          <a:p>
            <a:pPr marL="0" indent="0">
              <a:buNone/>
            </a:pPr>
            <a:r>
              <a:rPr lang="en-US" i="1" dirty="0"/>
              <a:t>showed</a:t>
            </a:r>
            <a:r>
              <a:rPr lang="en-US" b="1" i="1" dirty="0"/>
              <a:t> </a:t>
            </a:r>
            <a:r>
              <a:rPr lang="en-US" i="1" dirty="0"/>
              <a:t>the mechanisms through which HMOs interact with gut microbes to regulate growth. </a:t>
            </a:r>
          </a:p>
          <a:p>
            <a:pPr marL="0" indent="0">
              <a:buNone/>
            </a:pPr>
            <a:endParaRPr lang="en-US" i="1" dirty="0"/>
          </a:p>
          <a:p>
            <a:pPr marL="0" indent="0">
              <a:buNone/>
            </a:pPr>
            <a:r>
              <a:rPr lang="en-US" i="1" dirty="0"/>
              <a:t>“The content of breast milk HMOs from mothers in two Malawian birth cohorts was characterized. One cohort included infants who exhibited healthy growth, whereas the other cohort included infants who were severely stunted. The mothers of the stunted infants exhibited a significantly lower abundance of HMOs in breast milk at six months”</a:t>
            </a:r>
            <a:endParaRPr lang="en-FJ" i="1" dirty="0"/>
          </a:p>
        </p:txBody>
      </p:sp>
    </p:spTree>
    <p:extLst>
      <p:ext uri="{BB962C8B-B14F-4D97-AF65-F5344CB8AC3E}">
        <p14:creationId xmlns:p14="http://schemas.microsoft.com/office/powerpoint/2010/main" val="256374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3878-EF23-15EC-9DD7-E5C88D3292B5}"/>
              </a:ext>
            </a:extLst>
          </p:cNvPr>
          <p:cNvSpPr>
            <a:spLocks noGrp="1"/>
          </p:cNvSpPr>
          <p:nvPr>
            <p:ph type="title"/>
          </p:nvPr>
        </p:nvSpPr>
        <p:spPr/>
        <p:txBody>
          <a:bodyPr/>
          <a:lstStyle/>
          <a:p>
            <a:r>
              <a:rPr lang="en-US" dirty="0"/>
              <a:t>Gut Microbiome and Childhood developmental Milestones</a:t>
            </a:r>
            <a:endParaRPr lang="en-FJ" dirty="0"/>
          </a:p>
        </p:txBody>
      </p:sp>
      <p:sp>
        <p:nvSpPr>
          <p:cNvPr id="3" name="Content Placeholder 2">
            <a:extLst>
              <a:ext uri="{FF2B5EF4-FFF2-40B4-BE49-F238E27FC236}">
                <a16:creationId xmlns:a16="http://schemas.microsoft.com/office/drawing/2014/main" id="{C2B17AD5-C828-3830-E48A-A5CF072782E5}"/>
              </a:ext>
            </a:extLst>
          </p:cNvPr>
          <p:cNvSpPr>
            <a:spLocks noGrp="1"/>
          </p:cNvSpPr>
          <p:nvPr>
            <p:ph idx="1"/>
          </p:nvPr>
        </p:nvSpPr>
        <p:spPr/>
        <p:txBody>
          <a:bodyPr/>
          <a:lstStyle/>
          <a:p>
            <a:pPr marL="0" indent="0">
              <a:buNone/>
            </a:pPr>
            <a:r>
              <a:rPr lang="en-US" dirty="0"/>
              <a:t>Malawian twin pairs discordant for kwashiorkor by Smith et al. </a:t>
            </a:r>
          </a:p>
          <a:p>
            <a:pPr marL="0" indent="0">
              <a:buNone/>
            </a:pPr>
            <a:endParaRPr lang="en-US" dirty="0"/>
          </a:p>
          <a:p>
            <a:pPr marL="0" indent="0">
              <a:buNone/>
            </a:pPr>
            <a:r>
              <a:rPr lang="en-US" i="1" dirty="0"/>
              <a:t> “fecal microbiota were transplanted from several discordant pairs into gnotobiotic mice</a:t>
            </a:r>
          </a:p>
          <a:p>
            <a:pPr marL="0" indent="0">
              <a:buNone/>
            </a:pPr>
            <a:r>
              <a:rPr lang="en-US" i="1" dirty="0"/>
              <a:t>It was noticed that mice that received transplants from children with kwashiorkor and were fed the Malawian diet experienced</a:t>
            </a:r>
          </a:p>
          <a:p>
            <a:pPr marL="0" indent="0">
              <a:buNone/>
            </a:pPr>
            <a:r>
              <a:rPr lang="en-US" i="1" dirty="0"/>
              <a:t>significant weight loss and disturbances in carbohydrate and amino acid metabolism”</a:t>
            </a:r>
          </a:p>
          <a:p>
            <a:pPr marL="0" indent="0">
              <a:buNone/>
            </a:pPr>
            <a:endParaRPr lang="en-FJ" dirty="0"/>
          </a:p>
        </p:txBody>
      </p:sp>
    </p:spTree>
    <p:extLst>
      <p:ext uri="{BB962C8B-B14F-4D97-AF65-F5344CB8AC3E}">
        <p14:creationId xmlns:p14="http://schemas.microsoft.com/office/powerpoint/2010/main" val="246110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1AB7-91C1-A1A6-858A-9ABF0EC2AC35}"/>
              </a:ext>
            </a:extLst>
          </p:cNvPr>
          <p:cNvSpPr>
            <a:spLocks noGrp="1"/>
          </p:cNvSpPr>
          <p:nvPr>
            <p:ph type="title"/>
          </p:nvPr>
        </p:nvSpPr>
        <p:spPr/>
        <p:txBody>
          <a:bodyPr/>
          <a:lstStyle/>
          <a:p>
            <a:endParaRPr lang="en-FJ"/>
          </a:p>
        </p:txBody>
      </p:sp>
      <p:sp>
        <p:nvSpPr>
          <p:cNvPr id="3" name="Content Placeholder 2">
            <a:extLst>
              <a:ext uri="{FF2B5EF4-FFF2-40B4-BE49-F238E27FC236}">
                <a16:creationId xmlns:a16="http://schemas.microsoft.com/office/drawing/2014/main" id="{A609E83D-86EA-4130-FC16-8F869E1A32B9}"/>
              </a:ext>
            </a:extLst>
          </p:cNvPr>
          <p:cNvSpPr>
            <a:spLocks noGrp="1"/>
          </p:cNvSpPr>
          <p:nvPr>
            <p:ph idx="1"/>
          </p:nvPr>
        </p:nvSpPr>
        <p:spPr/>
        <p:txBody>
          <a:bodyPr>
            <a:normAutofit/>
          </a:bodyPr>
          <a:lstStyle/>
          <a:p>
            <a:r>
              <a:rPr lang="en-US" dirty="0"/>
              <a:t>Studies in mouse models by Ronan et al. </a:t>
            </a:r>
            <a:r>
              <a:rPr lang="en-US" sz="1400" dirty="0"/>
              <a:t>(17)</a:t>
            </a:r>
          </a:p>
          <a:p>
            <a:endParaRPr lang="en-US" sz="1400" dirty="0"/>
          </a:p>
          <a:p>
            <a:pPr marL="0" indent="0">
              <a:buNone/>
            </a:pPr>
            <a:r>
              <a:rPr lang="en-US" dirty="0"/>
              <a:t>“have shown that transplanting fecal matter from obese subjects (human or murine) leads to an increase in total body fat when compared to recipients of fecal matter from lean subjects.</a:t>
            </a:r>
            <a:endParaRPr lang="en-FJ" dirty="0"/>
          </a:p>
        </p:txBody>
      </p:sp>
    </p:spTree>
    <p:extLst>
      <p:ext uri="{BB962C8B-B14F-4D97-AF65-F5344CB8AC3E}">
        <p14:creationId xmlns:p14="http://schemas.microsoft.com/office/powerpoint/2010/main" val="81283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BE14-A57D-FD2B-808F-16E98DA2D1B3}"/>
              </a:ext>
            </a:extLst>
          </p:cNvPr>
          <p:cNvSpPr>
            <a:spLocks noGrp="1"/>
          </p:cNvSpPr>
          <p:nvPr>
            <p:ph type="title"/>
          </p:nvPr>
        </p:nvSpPr>
        <p:spPr/>
        <p:txBody>
          <a:bodyPr/>
          <a:lstStyle/>
          <a:p>
            <a:r>
              <a:rPr lang="en-US" dirty="0"/>
              <a:t>Gut Microbiome and Childhood developmental Milestones </a:t>
            </a:r>
            <a:endParaRPr lang="en-FJ" dirty="0"/>
          </a:p>
        </p:txBody>
      </p:sp>
      <p:sp>
        <p:nvSpPr>
          <p:cNvPr id="3" name="Content Placeholder 2">
            <a:extLst>
              <a:ext uri="{FF2B5EF4-FFF2-40B4-BE49-F238E27FC236}">
                <a16:creationId xmlns:a16="http://schemas.microsoft.com/office/drawing/2014/main" id="{0530440F-E298-4B87-3F2A-E17B11D6C11C}"/>
              </a:ext>
            </a:extLst>
          </p:cNvPr>
          <p:cNvSpPr>
            <a:spLocks noGrp="1"/>
          </p:cNvSpPr>
          <p:nvPr>
            <p:ph idx="1"/>
          </p:nvPr>
        </p:nvSpPr>
        <p:spPr/>
        <p:txBody>
          <a:bodyPr/>
          <a:lstStyle/>
          <a:p>
            <a:pPr marL="0" indent="0">
              <a:buNone/>
            </a:pPr>
            <a:r>
              <a:rPr lang="en-US" b="1" dirty="0"/>
              <a:t>Brain </a:t>
            </a:r>
          </a:p>
          <a:p>
            <a:pPr marL="0" indent="0">
              <a:buNone/>
            </a:pPr>
            <a:r>
              <a:rPr lang="en-US" b="1" dirty="0"/>
              <a:t>Development</a:t>
            </a:r>
          </a:p>
          <a:p>
            <a:pPr marL="0" indent="0">
              <a:buNone/>
            </a:pPr>
            <a:r>
              <a:rPr lang="en-US" sz="1400" dirty="0"/>
              <a:t>(15)</a:t>
            </a:r>
            <a:endParaRPr lang="en-FJ" sz="1400" dirty="0"/>
          </a:p>
        </p:txBody>
      </p:sp>
      <p:pic>
        <p:nvPicPr>
          <p:cNvPr id="5" name="Picture 4">
            <a:extLst>
              <a:ext uri="{FF2B5EF4-FFF2-40B4-BE49-F238E27FC236}">
                <a16:creationId xmlns:a16="http://schemas.microsoft.com/office/drawing/2014/main" id="{97760C34-B9A0-1FA6-BE48-51C1E1F588B1}"/>
              </a:ext>
            </a:extLst>
          </p:cNvPr>
          <p:cNvPicPr>
            <a:picLocks noChangeAspect="1"/>
          </p:cNvPicPr>
          <p:nvPr/>
        </p:nvPicPr>
        <p:blipFill>
          <a:blip r:embed="rId3"/>
          <a:stretch>
            <a:fillRect/>
          </a:stretch>
        </p:blipFill>
        <p:spPr>
          <a:xfrm>
            <a:off x="3116424" y="1690688"/>
            <a:ext cx="9075576" cy="4953691"/>
          </a:xfrm>
          <a:prstGeom prst="rect">
            <a:avLst/>
          </a:prstGeom>
        </p:spPr>
      </p:pic>
    </p:spTree>
    <p:extLst>
      <p:ext uri="{BB962C8B-B14F-4D97-AF65-F5344CB8AC3E}">
        <p14:creationId xmlns:p14="http://schemas.microsoft.com/office/powerpoint/2010/main" val="284606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C4F12-8741-40E0-80D0-383BBAD9B960}"/>
              </a:ext>
            </a:extLst>
          </p:cNvPr>
          <p:cNvSpPr>
            <a:spLocks noGrp="1"/>
          </p:cNvSpPr>
          <p:nvPr>
            <p:ph type="title"/>
          </p:nvPr>
        </p:nvSpPr>
        <p:spPr/>
        <p:txBody>
          <a:bodyPr/>
          <a:lstStyle/>
          <a:p>
            <a:r>
              <a:rPr lang="en-US" dirty="0"/>
              <a:t>Gut Microbiome and Childhood developmental Milestones ( Brain)</a:t>
            </a:r>
            <a:endParaRPr lang="en-FJ" dirty="0"/>
          </a:p>
        </p:txBody>
      </p:sp>
      <p:sp>
        <p:nvSpPr>
          <p:cNvPr id="3" name="Content Placeholder 2">
            <a:extLst>
              <a:ext uri="{FF2B5EF4-FFF2-40B4-BE49-F238E27FC236}">
                <a16:creationId xmlns:a16="http://schemas.microsoft.com/office/drawing/2014/main" id="{1EFE2D70-DD20-E16F-5DC9-3EDF0BD9B397}"/>
              </a:ext>
            </a:extLst>
          </p:cNvPr>
          <p:cNvSpPr>
            <a:spLocks noGrp="1"/>
          </p:cNvSpPr>
          <p:nvPr>
            <p:ph idx="1"/>
          </p:nvPr>
        </p:nvSpPr>
        <p:spPr/>
        <p:txBody>
          <a:bodyPr/>
          <a:lstStyle/>
          <a:p>
            <a:r>
              <a:rPr lang="en-US" dirty="0"/>
              <a:t>Bioactive metabolites are produced by microbiota in the gut and can function as neurotransmitters. Serotonin, dopamine, noradrenaline, acetylcholine and GABA are produced by gut microbiota </a:t>
            </a:r>
            <a:r>
              <a:rPr lang="en-US" sz="1400" dirty="0"/>
              <a:t>(3)</a:t>
            </a:r>
          </a:p>
          <a:p>
            <a:r>
              <a:rPr lang="en-US" dirty="0"/>
              <a:t>gut provides approximately 95% of total body serotonin, most of which exists in plasma and probiotics improve depressive symptoms </a:t>
            </a:r>
            <a:r>
              <a:rPr lang="en-US" sz="1400" dirty="0"/>
              <a:t>(5)</a:t>
            </a:r>
          </a:p>
        </p:txBody>
      </p:sp>
    </p:spTree>
    <p:extLst>
      <p:ext uri="{BB962C8B-B14F-4D97-AF65-F5344CB8AC3E}">
        <p14:creationId xmlns:p14="http://schemas.microsoft.com/office/powerpoint/2010/main" val="100634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D3A9B-4118-B86C-9F78-2B4CB279AA25}"/>
              </a:ext>
            </a:extLst>
          </p:cNvPr>
          <p:cNvSpPr>
            <a:spLocks noGrp="1"/>
          </p:cNvSpPr>
          <p:nvPr>
            <p:ph type="title"/>
          </p:nvPr>
        </p:nvSpPr>
        <p:spPr/>
        <p:txBody>
          <a:bodyPr/>
          <a:lstStyle/>
          <a:p>
            <a:r>
              <a:rPr lang="en-US" sz="3200" i="1" dirty="0"/>
              <a:t>Hippocrates stated that </a:t>
            </a:r>
            <a:r>
              <a:rPr lang="en-US" sz="1400" i="1" dirty="0"/>
              <a:t>(22) </a:t>
            </a:r>
            <a:br>
              <a:rPr lang="en-US" sz="1400" dirty="0"/>
            </a:br>
            <a:endParaRPr lang="en-FJ" sz="1400" dirty="0"/>
          </a:p>
        </p:txBody>
      </p:sp>
      <p:sp>
        <p:nvSpPr>
          <p:cNvPr id="3" name="Content Placeholder 2">
            <a:extLst>
              <a:ext uri="{FF2B5EF4-FFF2-40B4-BE49-F238E27FC236}">
                <a16:creationId xmlns:a16="http://schemas.microsoft.com/office/drawing/2014/main" id="{EFEE5B05-AADF-0066-9D4A-FF3B5E67D75C}"/>
              </a:ext>
            </a:extLst>
          </p:cNvPr>
          <p:cNvSpPr>
            <a:spLocks noGrp="1"/>
          </p:cNvSpPr>
          <p:nvPr>
            <p:ph idx="1"/>
          </p:nvPr>
        </p:nvSpPr>
        <p:spPr/>
        <p:txBody>
          <a:bodyPr/>
          <a:lstStyle/>
          <a:p>
            <a:endParaRPr lang="en-US" dirty="0"/>
          </a:p>
          <a:p>
            <a:pPr marL="0" indent="0" algn="ctr">
              <a:buNone/>
            </a:pPr>
            <a:r>
              <a:rPr lang="en-US" sz="3600" b="1" dirty="0"/>
              <a:t>“Death sits in the bowels” </a:t>
            </a:r>
          </a:p>
          <a:p>
            <a:pPr marL="0" indent="0" algn="ctr">
              <a:buNone/>
            </a:pPr>
            <a:endParaRPr lang="en-US" sz="3600" b="1" dirty="0"/>
          </a:p>
          <a:p>
            <a:pPr marL="0" indent="0" algn="ctr">
              <a:buNone/>
            </a:pPr>
            <a:r>
              <a:rPr lang="en-US" sz="1600" i="1" dirty="0"/>
              <a:t>and that</a:t>
            </a:r>
          </a:p>
          <a:p>
            <a:pPr marL="0" indent="0" algn="ctr">
              <a:buNone/>
            </a:pPr>
            <a:endParaRPr lang="en-US" dirty="0"/>
          </a:p>
          <a:p>
            <a:pPr marL="0" indent="0" algn="ctr">
              <a:buNone/>
            </a:pPr>
            <a:r>
              <a:rPr lang="en-US" dirty="0"/>
              <a:t> </a:t>
            </a:r>
            <a:r>
              <a:rPr lang="en-US" sz="3600" b="1" dirty="0"/>
              <a:t>“Bad digestion is the root of all evil.”</a:t>
            </a:r>
            <a:endParaRPr lang="en-FJ" sz="3600" b="1" dirty="0"/>
          </a:p>
        </p:txBody>
      </p:sp>
    </p:spTree>
    <p:extLst>
      <p:ext uri="{BB962C8B-B14F-4D97-AF65-F5344CB8AC3E}">
        <p14:creationId xmlns:p14="http://schemas.microsoft.com/office/powerpoint/2010/main" val="220348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D5B9-327F-32B9-B35A-7071FD6E7B03}"/>
              </a:ext>
            </a:extLst>
          </p:cNvPr>
          <p:cNvSpPr>
            <a:spLocks noGrp="1"/>
          </p:cNvSpPr>
          <p:nvPr>
            <p:ph type="title"/>
          </p:nvPr>
        </p:nvSpPr>
        <p:spPr/>
        <p:txBody>
          <a:bodyPr>
            <a:normAutofit fontScale="90000"/>
          </a:bodyPr>
          <a:lstStyle/>
          <a:p>
            <a:r>
              <a:rPr lang="en-US" dirty="0"/>
              <a:t>Victoria Ronan and Group </a:t>
            </a:r>
            <a:r>
              <a:rPr lang="en-US" sz="1600" dirty="0"/>
              <a:t>(5)</a:t>
            </a:r>
            <a:r>
              <a:rPr lang="en-US" dirty="0"/>
              <a:t> a summary of Studies of Gut Microbiome and Childhood Brain development</a:t>
            </a:r>
            <a:endParaRPr lang="en-FJ" dirty="0"/>
          </a:p>
        </p:txBody>
      </p:sp>
      <p:sp>
        <p:nvSpPr>
          <p:cNvPr id="3" name="Content Placeholder 2">
            <a:extLst>
              <a:ext uri="{FF2B5EF4-FFF2-40B4-BE49-F238E27FC236}">
                <a16:creationId xmlns:a16="http://schemas.microsoft.com/office/drawing/2014/main" id="{66414C81-36E4-5A41-C5DD-C00142F1EA85}"/>
              </a:ext>
            </a:extLst>
          </p:cNvPr>
          <p:cNvSpPr>
            <a:spLocks noGrp="1"/>
          </p:cNvSpPr>
          <p:nvPr>
            <p:ph idx="1"/>
          </p:nvPr>
        </p:nvSpPr>
        <p:spPr/>
        <p:txBody>
          <a:bodyPr>
            <a:normAutofit/>
          </a:bodyPr>
          <a:lstStyle/>
          <a:p>
            <a:pPr marL="0" indent="0">
              <a:buNone/>
            </a:pPr>
            <a:endParaRPr lang="en-US" dirty="0"/>
          </a:p>
          <a:p>
            <a:pPr marL="514350" indent="-514350">
              <a:buAutoNum type="arabicParenR"/>
            </a:pPr>
            <a:r>
              <a:rPr lang="en-US" dirty="0"/>
              <a:t>Lu et al ,germfree mice noted </a:t>
            </a:r>
          </a:p>
          <a:p>
            <a:pPr marL="514350" indent="-514350">
              <a:buAutoNum type="arabicParenR"/>
            </a:pPr>
            <a:endParaRPr lang="en-US" dirty="0"/>
          </a:p>
          <a:p>
            <a:pPr marL="0" indent="0">
              <a:buNone/>
            </a:pPr>
            <a:r>
              <a:rPr lang="en-US" dirty="0"/>
              <a:t>“when inoculated with fecal matter from preterm babies with poor NICU growth, demonstrated delayed brain development in neuronal differentiation, oligodendrocyte differentiation, and myelination when compared to recipients of donors with appropriate growth. The microbiota from infants with low growth also resulted in alteration of neurotransmitter pathways, increases in neuroinflammation and decreased levels of IGF-1”</a:t>
            </a:r>
            <a:endParaRPr lang="en-FJ" dirty="0"/>
          </a:p>
        </p:txBody>
      </p:sp>
    </p:spTree>
    <p:extLst>
      <p:ext uri="{BB962C8B-B14F-4D97-AF65-F5344CB8AC3E}">
        <p14:creationId xmlns:p14="http://schemas.microsoft.com/office/powerpoint/2010/main" val="227768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752D-5083-F0F4-C628-829383BE2452}"/>
              </a:ext>
            </a:extLst>
          </p:cNvPr>
          <p:cNvSpPr>
            <a:spLocks noGrp="1"/>
          </p:cNvSpPr>
          <p:nvPr>
            <p:ph type="title"/>
          </p:nvPr>
        </p:nvSpPr>
        <p:spPr/>
        <p:txBody>
          <a:bodyPr/>
          <a:lstStyle/>
          <a:p>
            <a:endParaRPr lang="en-FJ"/>
          </a:p>
        </p:txBody>
      </p:sp>
      <p:sp>
        <p:nvSpPr>
          <p:cNvPr id="3" name="Content Placeholder 2">
            <a:extLst>
              <a:ext uri="{FF2B5EF4-FFF2-40B4-BE49-F238E27FC236}">
                <a16:creationId xmlns:a16="http://schemas.microsoft.com/office/drawing/2014/main" id="{D841666E-2333-38B6-3107-8B1059A69471}"/>
              </a:ext>
            </a:extLst>
          </p:cNvPr>
          <p:cNvSpPr>
            <a:spLocks noGrp="1"/>
          </p:cNvSpPr>
          <p:nvPr>
            <p:ph idx="1"/>
          </p:nvPr>
        </p:nvSpPr>
        <p:spPr/>
        <p:txBody>
          <a:bodyPr/>
          <a:lstStyle/>
          <a:p>
            <a:pPr marL="0" indent="0">
              <a:buNone/>
            </a:pPr>
            <a:r>
              <a:rPr lang="en-US" dirty="0"/>
              <a:t>2) “ In human studies,</a:t>
            </a:r>
          </a:p>
          <a:p>
            <a:pPr marL="0" indent="0">
              <a:buNone/>
            </a:pPr>
            <a:endParaRPr lang="en-US" dirty="0"/>
          </a:p>
          <a:p>
            <a:pPr marL="0" indent="0">
              <a:buNone/>
            </a:pPr>
            <a:r>
              <a:rPr lang="en-US" dirty="0"/>
              <a:t> dysbiosis has been associated with attention deficit hyperactivity disorder (ADHD),lower cognitive performance in receptive and expressive language domains, and an increase in fear reactivity and oppositional behavior” </a:t>
            </a:r>
            <a:endParaRPr lang="en-FJ" dirty="0"/>
          </a:p>
        </p:txBody>
      </p:sp>
    </p:spTree>
    <p:extLst>
      <p:ext uri="{BB962C8B-B14F-4D97-AF65-F5344CB8AC3E}">
        <p14:creationId xmlns:p14="http://schemas.microsoft.com/office/powerpoint/2010/main" val="2413124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2B19-7B4A-D89F-C280-1F91059E590D}"/>
              </a:ext>
            </a:extLst>
          </p:cNvPr>
          <p:cNvSpPr>
            <a:spLocks noGrp="1"/>
          </p:cNvSpPr>
          <p:nvPr>
            <p:ph type="title"/>
          </p:nvPr>
        </p:nvSpPr>
        <p:spPr/>
        <p:txBody>
          <a:bodyPr/>
          <a:lstStyle/>
          <a:p>
            <a:endParaRPr lang="en-FJ"/>
          </a:p>
        </p:txBody>
      </p:sp>
      <p:sp>
        <p:nvSpPr>
          <p:cNvPr id="3" name="Content Placeholder 2">
            <a:extLst>
              <a:ext uri="{FF2B5EF4-FFF2-40B4-BE49-F238E27FC236}">
                <a16:creationId xmlns:a16="http://schemas.microsoft.com/office/drawing/2014/main" id="{CF58398F-9C0D-C0AE-E0E4-E6C01468E0DD}"/>
              </a:ext>
            </a:extLst>
          </p:cNvPr>
          <p:cNvSpPr>
            <a:spLocks noGrp="1"/>
          </p:cNvSpPr>
          <p:nvPr>
            <p:ph idx="1"/>
          </p:nvPr>
        </p:nvSpPr>
        <p:spPr/>
        <p:txBody>
          <a:bodyPr>
            <a:normAutofit/>
          </a:bodyPr>
          <a:lstStyle/>
          <a:p>
            <a:pPr marL="0" indent="0">
              <a:buNone/>
            </a:pPr>
            <a:r>
              <a:rPr lang="en-US" dirty="0"/>
              <a:t>3) A case control study comparing Chinese children with ADHD to healthy controls found those with ADHD have lower </a:t>
            </a:r>
            <a:r>
              <a:rPr lang="en-US" dirty="0" err="1"/>
              <a:t>Faecalibacterium</a:t>
            </a:r>
            <a:r>
              <a:rPr lang="en-US" dirty="0"/>
              <a:t> and </a:t>
            </a:r>
            <a:r>
              <a:rPr lang="en-US" dirty="0" err="1"/>
              <a:t>Veillonellaceae</a:t>
            </a:r>
            <a:r>
              <a:rPr lang="en-US" dirty="0"/>
              <a:t>, while Enterococcus and </a:t>
            </a:r>
            <a:r>
              <a:rPr lang="en-US" dirty="0" err="1"/>
              <a:t>Odoribacter</a:t>
            </a:r>
            <a:r>
              <a:rPr lang="en-US" dirty="0"/>
              <a:t> were significantly increased . </a:t>
            </a:r>
          </a:p>
          <a:p>
            <a:pPr marL="0" indent="0">
              <a:buNone/>
            </a:pPr>
            <a:endParaRPr lang="en-US" dirty="0"/>
          </a:p>
          <a:p>
            <a:pPr marL="0" indent="0">
              <a:buNone/>
            </a:pPr>
            <a:r>
              <a:rPr lang="en-US" dirty="0"/>
              <a:t>4)Two large human studies have noted associations between gut microbiome and temperament in infants, where dysbiosis increased the traits that may precede psychopathology, such as in depression or anxiety </a:t>
            </a:r>
            <a:endParaRPr lang="en-FJ" dirty="0"/>
          </a:p>
        </p:txBody>
      </p:sp>
    </p:spTree>
    <p:extLst>
      <p:ext uri="{BB962C8B-B14F-4D97-AF65-F5344CB8AC3E}">
        <p14:creationId xmlns:p14="http://schemas.microsoft.com/office/powerpoint/2010/main" val="172181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5AD4-CF64-7486-29CD-0374FDBE221A}"/>
              </a:ext>
            </a:extLst>
          </p:cNvPr>
          <p:cNvSpPr>
            <a:spLocks noGrp="1"/>
          </p:cNvSpPr>
          <p:nvPr>
            <p:ph type="title"/>
          </p:nvPr>
        </p:nvSpPr>
        <p:spPr/>
        <p:txBody>
          <a:bodyPr/>
          <a:lstStyle/>
          <a:p>
            <a:endParaRPr lang="en-FJ"/>
          </a:p>
        </p:txBody>
      </p:sp>
      <p:sp>
        <p:nvSpPr>
          <p:cNvPr id="3" name="Content Placeholder 2">
            <a:extLst>
              <a:ext uri="{FF2B5EF4-FFF2-40B4-BE49-F238E27FC236}">
                <a16:creationId xmlns:a16="http://schemas.microsoft.com/office/drawing/2014/main" id="{ED7715EE-85EB-EEBF-C50D-481DAAC7AE5A}"/>
              </a:ext>
            </a:extLst>
          </p:cNvPr>
          <p:cNvSpPr>
            <a:spLocks noGrp="1"/>
          </p:cNvSpPr>
          <p:nvPr>
            <p:ph idx="1"/>
          </p:nvPr>
        </p:nvSpPr>
        <p:spPr/>
        <p:txBody>
          <a:bodyPr>
            <a:normAutofit/>
          </a:bodyPr>
          <a:lstStyle/>
          <a:p>
            <a:pPr marL="0" indent="0">
              <a:buNone/>
            </a:pPr>
            <a:r>
              <a:rPr lang="en-US" dirty="0"/>
              <a:t>5) In a study conducted by Carlson et al </a:t>
            </a:r>
          </a:p>
          <a:p>
            <a:pPr marL="0" indent="0">
              <a:buNone/>
            </a:pPr>
            <a:endParaRPr lang="en-US" dirty="0"/>
          </a:p>
          <a:p>
            <a:pPr marL="0" indent="0">
              <a:buNone/>
            </a:pPr>
            <a:r>
              <a:rPr lang="en-US" dirty="0"/>
              <a:t>the microbiomes of 89 one-year-old infants were analyzed along with Mullen Scales testing for neurodevelopment. Alpha diversity at age one was associated with poorer scores on an Early Learning Composite score, visual reception, and expressive language scales at age two. </a:t>
            </a:r>
            <a:endParaRPr lang="en-FJ" dirty="0"/>
          </a:p>
        </p:txBody>
      </p:sp>
    </p:spTree>
    <p:extLst>
      <p:ext uri="{BB962C8B-B14F-4D97-AF65-F5344CB8AC3E}">
        <p14:creationId xmlns:p14="http://schemas.microsoft.com/office/powerpoint/2010/main" val="2567322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9B53-976A-3FA8-2C63-515AF5BACD3C}"/>
              </a:ext>
            </a:extLst>
          </p:cNvPr>
          <p:cNvSpPr>
            <a:spLocks noGrp="1"/>
          </p:cNvSpPr>
          <p:nvPr>
            <p:ph type="title"/>
          </p:nvPr>
        </p:nvSpPr>
        <p:spPr/>
        <p:txBody>
          <a:bodyPr/>
          <a:lstStyle/>
          <a:p>
            <a:endParaRPr lang="en-FJ"/>
          </a:p>
        </p:txBody>
      </p:sp>
      <p:sp>
        <p:nvSpPr>
          <p:cNvPr id="3" name="Content Placeholder 2">
            <a:extLst>
              <a:ext uri="{FF2B5EF4-FFF2-40B4-BE49-F238E27FC236}">
                <a16:creationId xmlns:a16="http://schemas.microsoft.com/office/drawing/2014/main" id="{B2E8113A-592D-4175-DEB9-C8E8B643B252}"/>
              </a:ext>
            </a:extLst>
          </p:cNvPr>
          <p:cNvSpPr>
            <a:spLocks noGrp="1"/>
          </p:cNvSpPr>
          <p:nvPr>
            <p:ph idx="1"/>
          </p:nvPr>
        </p:nvSpPr>
        <p:spPr/>
        <p:txBody>
          <a:bodyPr/>
          <a:lstStyle/>
          <a:p>
            <a:pPr marL="0" indent="0">
              <a:buNone/>
            </a:pPr>
            <a:r>
              <a:rPr lang="en-US" dirty="0"/>
              <a:t>6) A recent study of Serbian children </a:t>
            </a:r>
          </a:p>
          <a:p>
            <a:pPr marL="0" indent="0">
              <a:buNone/>
            </a:pPr>
            <a:endParaRPr lang="en-US" dirty="0"/>
          </a:p>
          <a:p>
            <a:pPr marL="0" indent="0">
              <a:buNone/>
            </a:pPr>
            <a:r>
              <a:rPr lang="en-US" dirty="0"/>
              <a:t>“comparing patients with neurodevelopmental disorders to typically developing counterparts found those with neurodevelopmental disorders to have less butyrate producing taxa and an increase in clostridium like species” </a:t>
            </a:r>
            <a:endParaRPr lang="en-FJ" dirty="0"/>
          </a:p>
          <a:p>
            <a:endParaRPr lang="en-FJ" dirty="0"/>
          </a:p>
        </p:txBody>
      </p:sp>
    </p:spTree>
    <p:extLst>
      <p:ext uri="{BB962C8B-B14F-4D97-AF65-F5344CB8AC3E}">
        <p14:creationId xmlns:p14="http://schemas.microsoft.com/office/powerpoint/2010/main" val="3472763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FBD3-22DD-98F4-4048-B8EA19A6376D}"/>
              </a:ext>
            </a:extLst>
          </p:cNvPr>
          <p:cNvSpPr>
            <a:spLocks noGrp="1"/>
          </p:cNvSpPr>
          <p:nvPr>
            <p:ph type="title"/>
          </p:nvPr>
        </p:nvSpPr>
        <p:spPr/>
        <p:txBody>
          <a:bodyPr/>
          <a:lstStyle/>
          <a:p>
            <a:endParaRPr lang="en-FJ"/>
          </a:p>
        </p:txBody>
      </p:sp>
      <p:sp>
        <p:nvSpPr>
          <p:cNvPr id="3" name="Content Placeholder 2">
            <a:extLst>
              <a:ext uri="{FF2B5EF4-FFF2-40B4-BE49-F238E27FC236}">
                <a16:creationId xmlns:a16="http://schemas.microsoft.com/office/drawing/2014/main" id="{7B450775-7566-18BB-B04E-ABD9A11CFC62}"/>
              </a:ext>
            </a:extLst>
          </p:cNvPr>
          <p:cNvSpPr>
            <a:spLocks noGrp="1"/>
          </p:cNvSpPr>
          <p:nvPr>
            <p:ph idx="1"/>
          </p:nvPr>
        </p:nvSpPr>
        <p:spPr/>
        <p:txBody>
          <a:bodyPr/>
          <a:lstStyle/>
          <a:p>
            <a:pPr marL="0" indent="0">
              <a:buNone/>
            </a:pPr>
            <a:r>
              <a:rPr lang="en-US" dirty="0"/>
              <a:t>7) In an open label trial, Kang et al </a:t>
            </a:r>
          </a:p>
          <a:p>
            <a:pPr marL="0" indent="0">
              <a:buNone/>
            </a:pPr>
            <a:endParaRPr lang="en-US" dirty="0"/>
          </a:p>
          <a:p>
            <a:pPr marL="0" indent="0">
              <a:buNone/>
            </a:pPr>
            <a:r>
              <a:rPr lang="en-US" dirty="0"/>
              <a:t>“established that children with</a:t>
            </a:r>
          </a:p>
          <a:p>
            <a:pPr marL="0" indent="0">
              <a:buNone/>
            </a:pPr>
            <a:r>
              <a:rPr lang="en-US" dirty="0"/>
              <a:t>autism who received fecal transplantation showed improvements in social skills and adaptive</a:t>
            </a:r>
          </a:p>
          <a:p>
            <a:pPr marL="0" indent="0">
              <a:buNone/>
            </a:pPr>
            <a:r>
              <a:rPr lang="en-US" dirty="0"/>
              <a:t>Behaviors”</a:t>
            </a:r>
          </a:p>
          <a:p>
            <a:pPr marL="0" indent="0">
              <a:buNone/>
            </a:pPr>
            <a:endParaRPr lang="en-US" dirty="0"/>
          </a:p>
          <a:p>
            <a:pPr marL="0" indent="0">
              <a:buNone/>
            </a:pPr>
            <a:endParaRPr lang="en-FJ" dirty="0"/>
          </a:p>
        </p:txBody>
      </p:sp>
    </p:spTree>
    <p:extLst>
      <p:ext uri="{BB962C8B-B14F-4D97-AF65-F5344CB8AC3E}">
        <p14:creationId xmlns:p14="http://schemas.microsoft.com/office/powerpoint/2010/main" val="835183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6234-EB74-88B2-AA14-7054D0CD0F74}"/>
              </a:ext>
            </a:extLst>
          </p:cNvPr>
          <p:cNvSpPr>
            <a:spLocks noGrp="1"/>
          </p:cNvSpPr>
          <p:nvPr>
            <p:ph type="title"/>
          </p:nvPr>
        </p:nvSpPr>
        <p:spPr/>
        <p:txBody>
          <a:bodyPr/>
          <a:lstStyle/>
          <a:p>
            <a:endParaRPr lang="en-FJ"/>
          </a:p>
        </p:txBody>
      </p:sp>
      <p:sp>
        <p:nvSpPr>
          <p:cNvPr id="3" name="Content Placeholder 2">
            <a:extLst>
              <a:ext uri="{FF2B5EF4-FFF2-40B4-BE49-F238E27FC236}">
                <a16:creationId xmlns:a16="http://schemas.microsoft.com/office/drawing/2014/main" id="{C5633AC0-EE76-2D94-A286-7482F9807AB4}"/>
              </a:ext>
            </a:extLst>
          </p:cNvPr>
          <p:cNvSpPr>
            <a:spLocks noGrp="1"/>
          </p:cNvSpPr>
          <p:nvPr>
            <p:ph idx="1"/>
          </p:nvPr>
        </p:nvSpPr>
        <p:spPr/>
        <p:txBody>
          <a:bodyPr/>
          <a:lstStyle/>
          <a:p>
            <a:pPr marL="0" indent="0">
              <a:buNone/>
            </a:pPr>
            <a:r>
              <a:rPr lang="en-US" dirty="0"/>
              <a:t>8) studies have reported mechanisms of dysregulation of dopamine, serotonin, and norepinephrine . </a:t>
            </a:r>
          </a:p>
          <a:p>
            <a:pPr marL="0" indent="0">
              <a:buNone/>
            </a:pPr>
            <a:endParaRPr lang="en-US" dirty="0"/>
          </a:p>
          <a:p>
            <a:pPr marL="0" indent="0">
              <a:buNone/>
            </a:pPr>
            <a:r>
              <a:rPr lang="en-US" dirty="0"/>
              <a:t>Sharon et al demonstrated that germfree mice that underwent fecal matter transplant from human donors with ASD displayed ASD-like behavior, while the mice that received transplants from typically developing individuals did not exhibit any change.</a:t>
            </a:r>
            <a:endParaRPr lang="en-FJ" dirty="0"/>
          </a:p>
        </p:txBody>
      </p:sp>
    </p:spTree>
    <p:extLst>
      <p:ext uri="{BB962C8B-B14F-4D97-AF65-F5344CB8AC3E}">
        <p14:creationId xmlns:p14="http://schemas.microsoft.com/office/powerpoint/2010/main" val="3716797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D046-9494-0FB5-AA64-840FE28654A0}"/>
              </a:ext>
            </a:extLst>
          </p:cNvPr>
          <p:cNvSpPr>
            <a:spLocks noGrp="1"/>
          </p:cNvSpPr>
          <p:nvPr>
            <p:ph type="title"/>
          </p:nvPr>
        </p:nvSpPr>
        <p:spPr/>
        <p:txBody>
          <a:bodyPr/>
          <a:lstStyle/>
          <a:p>
            <a:r>
              <a:rPr lang="en-US" dirty="0"/>
              <a:t>Gut Microbiome and Childhood developmental Milestones</a:t>
            </a:r>
            <a:endParaRPr lang="en-FJ" dirty="0"/>
          </a:p>
        </p:txBody>
      </p:sp>
      <p:sp>
        <p:nvSpPr>
          <p:cNvPr id="3" name="Content Placeholder 2">
            <a:extLst>
              <a:ext uri="{FF2B5EF4-FFF2-40B4-BE49-F238E27FC236}">
                <a16:creationId xmlns:a16="http://schemas.microsoft.com/office/drawing/2014/main" id="{F3A32797-70CA-D93E-D32D-4CC2E8E922EA}"/>
              </a:ext>
            </a:extLst>
          </p:cNvPr>
          <p:cNvSpPr>
            <a:spLocks noGrp="1"/>
          </p:cNvSpPr>
          <p:nvPr>
            <p:ph idx="1"/>
          </p:nvPr>
        </p:nvSpPr>
        <p:spPr/>
        <p:txBody>
          <a:bodyPr/>
          <a:lstStyle/>
          <a:p>
            <a:pPr marL="0" indent="0">
              <a:buNone/>
            </a:pPr>
            <a:r>
              <a:rPr lang="en-US" b="1" dirty="0"/>
              <a:t>Immune development</a:t>
            </a:r>
          </a:p>
          <a:p>
            <a:pPr marL="0" indent="0">
              <a:buNone/>
            </a:pPr>
            <a:endParaRPr lang="en-US" b="1" dirty="0"/>
          </a:p>
          <a:p>
            <a:pPr marL="0" indent="0">
              <a:buNone/>
            </a:pPr>
            <a:endParaRPr lang="en-US" b="1" dirty="0"/>
          </a:p>
          <a:p>
            <a:pPr marL="0" indent="0">
              <a:buNone/>
            </a:pPr>
            <a:r>
              <a:rPr lang="en-US" dirty="0"/>
              <a:t>	-70 to 80 % of immune Cells </a:t>
            </a:r>
            <a:r>
              <a:rPr lang="en-US" sz="1400" dirty="0"/>
              <a:t>(4)</a:t>
            </a:r>
          </a:p>
          <a:p>
            <a:pPr marL="0" indent="0">
              <a:buNone/>
            </a:pPr>
            <a:r>
              <a:rPr lang="en-US" dirty="0"/>
              <a:t>	-Infancy and early childhood is a key time period for education of the immune system and establishing tolerance to commensal organisms</a:t>
            </a:r>
          </a:p>
          <a:p>
            <a:pPr marL="0" indent="0">
              <a:buNone/>
            </a:pPr>
            <a:r>
              <a:rPr lang="en-US" dirty="0"/>
              <a:t>	</a:t>
            </a:r>
            <a:endParaRPr lang="en-FJ" dirty="0"/>
          </a:p>
        </p:txBody>
      </p:sp>
    </p:spTree>
    <p:extLst>
      <p:ext uri="{BB962C8B-B14F-4D97-AF65-F5344CB8AC3E}">
        <p14:creationId xmlns:p14="http://schemas.microsoft.com/office/powerpoint/2010/main" val="160687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9EBA-A177-7385-EFEE-743257948F7E}"/>
              </a:ext>
            </a:extLst>
          </p:cNvPr>
          <p:cNvSpPr>
            <a:spLocks noGrp="1"/>
          </p:cNvSpPr>
          <p:nvPr>
            <p:ph type="title"/>
          </p:nvPr>
        </p:nvSpPr>
        <p:spPr/>
        <p:txBody>
          <a:bodyPr/>
          <a:lstStyle/>
          <a:p>
            <a:r>
              <a:rPr lang="en-US" dirty="0"/>
              <a:t>Gut Microbiome and Childhood developmental Milestones</a:t>
            </a:r>
            <a:endParaRPr lang="en-FJ" dirty="0"/>
          </a:p>
        </p:txBody>
      </p:sp>
      <p:sp>
        <p:nvSpPr>
          <p:cNvPr id="3" name="Content Placeholder 2">
            <a:extLst>
              <a:ext uri="{FF2B5EF4-FFF2-40B4-BE49-F238E27FC236}">
                <a16:creationId xmlns:a16="http://schemas.microsoft.com/office/drawing/2014/main" id="{8FB07818-A23A-9AD3-AE23-E53612420C3F}"/>
              </a:ext>
            </a:extLst>
          </p:cNvPr>
          <p:cNvSpPr>
            <a:spLocks noGrp="1"/>
          </p:cNvSpPr>
          <p:nvPr>
            <p:ph idx="1"/>
          </p:nvPr>
        </p:nvSpPr>
        <p:spPr/>
        <p:txBody>
          <a:bodyPr/>
          <a:lstStyle/>
          <a:p>
            <a:pPr marL="0" indent="0">
              <a:buNone/>
            </a:pPr>
            <a:endParaRPr lang="en-US" dirty="0"/>
          </a:p>
          <a:p>
            <a:r>
              <a:rPr lang="en-US" dirty="0"/>
              <a:t>Food allergies, atopy, allergy rhinitis and asthma are linked to dysbiosis </a:t>
            </a:r>
            <a:r>
              <a:rPr lang="en-US" sz="1400" dirty="0"/>
              <a:t>(20,21)</a:t>
            </a:r>
          </a:p>
          <a:p>
            <a:endParaRPr lang="en-US" dirty="0"/>
          </a:p>
          <a:p>
            <a:r>
              <a:rPr lang="en-US" b="1" dirty="0"/>
              <a:t>GI-associated autoimmune disease=Inflammatory bowel disease (</a:t>
            </a:r>
            <a:r>
              <a:rPr lang="en-US" dirty="0"/>
              <a:t>Crohn disease and ulcerative colitis) and extra GIT autoimmune disease ( Rheumatoid arthritis and type 1 diabetes mellitus </a:t>
            </a:r>
            <a:r>
              <a:rPr lang="en-US" sz="1400" dirty="0"/>
              <a:t>(18)</a:t>
            </a:r>
          </a:p>
          <a:p>
            <a:endParaRPr lang="en-US" dirty="0"/>
          </a:p>
          <a:p>
            <a:endParaRPr lang="en-US" b="1" dirty="0"/>
          </a:p>
          <a:p>
            <a:endParaRPr lang="en-US" b="1" dirty="0"/>
          </a:p>
          <a:p>
            <a:endParaRPr lang="en-FJ" dirty="0"/>
          </a:p>
        </p:txBody>
      </p:sp>
    </p:spTree>
    <p:extLst>
      <p:ext uri="{BB962C8B-B14F-4D97-AF65-F5344CB8AC3E}">
        <p14:creationId xmlns:p14="http://schemas.microsoft.com/office/powerpoint/2010/main" val="148892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79DD-2D1C-ADDC-E6D1-491E48726061}"/>
              </a:ext>
            </a:extLst>
          </p:cNvPr>
          <p:cNvSpPr>
            <a:spLocks noGrp="1"/>
          </p:cNvSpPr>
          <p:nvPr>
            <p:ph type="title"/>
          </p:nvPr>
        </p:nvSpPr>
        <p:spPr/>
        <p:txBody>
          <a:bodyPr/>
          <a:lstStyle/>
          <a:p>
            <a:r>
              <a:rPr lang="en-US" dirty="0"/>
              <a:t>Gut Microbiome and Childhood developmental Milestones</a:t>
            </a:r>
            <a:endParaRPr lang="en-FJ" dirty="0"/>
          </a:p>
        </p:txBody>
      </p:sp>
      <p:sp>
        <p:nvSpPr>
          <p:cNvPr id="3" name="Content Placeholder 2">
            <a:extLst>
              <a:ext uri="{FF2B5EF4-FFF2-40B4-BE49-F238E27FC236}">
                <a16:creationId xmlns:a16="http://schemas.microsoft.com/office/drawing/2014/main" id="{C6E043D4-0EF0-AB5C-708C-D27B48F53461}"/>
              </a:ext>
            </a:extLst>
          </p:cNvPr>
          <p:cNvSpPr>
            <a:spLocks noGrp="1"/>
          </p:cNvSpPr>
          <p:nvPr>
            <p:ph idx="1"/>
          </p:nvPr>
        </p:nvSpPr>
        <p:spPr/>
        <p:txBody>
          <a:bodyPr/>
          <a:lstStyle/>
          <a:p>
            <a:pPr marL="0" indent="0">
              <a:buNone/>
            </a:pPr>
            <a:r>
              <a:rPr lang="en-US" dirty="0"/>
              <a:t>Studies with germ-free (GF) mice </a:t>
            </a:r>
          </a:p>
          <a:p>
            <a:endParaRPr lang="en-US" dirty="0"/>
          </a:p>
          <a:p>
            <a:pPr marL="0" indent="0">
              <a:buNone/>
            </a:pPr>
            <a:r>
              <a:rPr lang="en-US" dirty="0"/>
              <a:t>“indicated a direct link between GI microbiome and airway inflammation. Compared to specific pathogen–free (SPF) group, the GF mice with allergic airway inflammation presented elevated number of infiltrating lymphocytes and eosinophils. And this evaluation could be restored by recolonization of feces from SPF mice to GF mice” </a:t>
            </a:r>
            <a:r>
              <a:rPr lang="en-US" sz="1400" dirty="0"/>
              <a:t>(5)</a:t>
            </a:r>
            <a:endParaRPr lang="en-FJ" sz="1400" dirty="0"/>
          </a:p>
        </p:txBody>
      </p:sp>
    </p:spTree>
    <p:extLst>
      <p:ext uri="{BB962C8B-B14F-4D97-AF65-F5344CB8AC3E}">
        <p14:creationId xmlns:p14="http://schemas.microsoft.com/office/powerpoint/2010/main" val="166304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7AD0-A83E-B693-A712-0BCDBB5C7380}"/>
              </a:ext>
            </a:extLst>
          </p:cNvPr>
          <p:cNvSpPr>
            <a:spLocks noGrp="1"/>
          </p:cNvSpPr>
          <p:nvPr>
            <p:ph type="title"/>
          </p:nvPr>
        </p:nvSpPr>
        <p:spPr/>
        <p:txBody>
          <a:bodyPr/>
          <a:lstStyle/>
          <a:p>
            <a:r>
              <a:rPr lang="en-US" dirty="0"/>
              <a:t>Contents</a:t>
            </a:r>
            <a:endParaRPr lang="en-FJ" dirty="0"/>
          </a:p>
        </p:txBody>
      </p:sp>
      <p:sp>
        <p:nvSpPr>
          <p:cNvPr id="3" name="Content Placeholder 2">
            <a:extLst>
              <a:ext uri="{FF2B5EF4-FFF2-40B4-BE49-F238E27FC236}">
                <a16:creationId xmlns:a16="http://schemas.microsoft.com/office/drawing/2014/main" id="{EBBCCC2C-27D0-10C6-C1C0-5E490C3D61E3}"/>
              </a:ext>
            </a:extLst>
          </p:cNvPr>
          <p:cNvSpPr>
            <a:spLocks noGrp="1"/>
          </p:cNvSpPr>
          <p:nvPr>
            <p:ph idx="1"/>
          </p:nvPr>
        </p:nvSpPr>
        <p:spPr/>
        <p:txBody>
          <a:bodyPr/>
          <a:lstStyle/>
          <a:p>
            <a:r>
              <a:rPr lang="en-US" dirty="0"/>
              <a:t>Gut Microbiome</a:t>
            </a:r>
          </a:p>
          <a:p>
            <a:r>
              <a:rPr lang="en-US" dirty="0"/>
              <a:t>Gut Microbiome and Childhood developmental Milestones</a:t>
            </a:r>
          </a:p>
          <a:p>
            <a:pPr lvl="1"/>
            <a:r>
              <a:rPr lang="en-US" dirty="0"/>
              <a:t>Physical growth</a:t>
            </a:r>
          </a:p>
          <a:p>
            <a:pPr lvl="1"/>
            <a:r>
              <a:rPr lang="en-US" dirty="0"/>
              <a:t>Brain growth</a:t>
            </a:r>
          </a:p>
          <a:p>
            <a:pPr lvl="1"/>
            <a:r>
              <a:rPr lang="en-US" dirty="0"/>
              <a:t>Immune system</a:t>
            </a:r>
          </a:p>
          <a:p>
            <a:pPr lvl="1"/>
            <a:r>
              <a:rPr lang="en-US" dirty="0"/>
              <a:t>Liver</a:t>
            </a:r>
          </a:p>
          <a:p>
            <a:r>
              <a:rPr lang="en-US" sz="2800" dirty="0"/>
              <a:t>Factors influencing Microbiome development throughout childhood</a:t>
            </a:r>
          </a:p>
          <a:p>
            <a:r>
              <a:rPr lang="en-US" dirty="0"/>
              <a:t>References</a:t>
            </a:r>
            <a:endParaRPr lang="en-FJ" dirty="0"/>
          </a:p>
          <a:p>
            <a:endParaRPr lang="en-US" dirty="0"/>
          </a:p>
        </p:txBody>
      </p:sp>
    </p:spTree>
    <p:extLst>
      <p:ext uri="{BB962C8B-B14F-4D97-AF65-F5344CB8AC3E}">
        <p14:creationId xmlns:p14="http://schemas.microsoft.com/office/powerpoint/2010/main" val="3248480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146-A908-4D2F-8508-2D43465690E4}"/>
              </a:ext>
            </a:extLst>
          </p:cNvPr>
          <p:cNvSpPr>
            <a:spLocks noGrp="1"/>
          </p:cNvSpPr>
          <p:nvPr>
            <p:ph type="title"/>
          </p:nvPr>
        </p:nvSpPr>
        <p:spPr/>
        <p:txBody>
          <a:bodyPr/>
          <a:lstStyle/>
          <a:p>
            <a:endParaRPr lang="en-FJ"/>
          </a:p>
        </p:txBody>
      </p:sp>
      <p:sp>
        <p:nvSpPr>
          <p:cNvPr id="3" name="Content Placeholder 2">
            <a:extLst>
              <a:ext uri="{FF2B5EF4-FFF2-40B4-BE49-F238E27FC236}">
                <a16:creationId xmlns:a16="http://schemas.microsoft.com/office/drawing/2014/main" id="{125F14FB-448C-BFA1-F9E4-A2E903A5E0A5}"/>
              </a:ext>
            </a:extLst>
          </p:cNvPr>
          <p:cNvSpPr>
            <a:spLocks noGrp="1"/>
          </p:cNvSpPr>
          <p:nvPr>
            <p:ph idx="1"/>
          </p:nvPr>
        </p:nvSpPr>
        <p:spPr/>
        <p:txBody>
          <a:bodyPr/>
          <a:lstStyle/>
          <a:p>
            <a:r>
              <a:rPr lang="en-US" dirty="0"/>
              <a:t>commensal microbes play a major role in shaping the population of Foxp3+CD4+T regulator cells in the colon. his is a subset of CD4+CD25+ T cells expressing the transcription factor </a:t>
            </a:r>
            <a:r>
              <a:rPr lang="en-US" dirty="0" err="1"/>
              <a:t>Forkhead</a:t>
            </a:r>
            <a:r>
              <a:rPr lang="en-US" dirty="0"/>
              <a:t> box P3 (Foxp3), which could suppress spontaneous multi-organ autoimmunity, including gastrointestinal inflammation induced</a:t>
            </a:r>
          </a:p>
          <a:p>
            <a:pPr marL="0" indent="0">
              <a:buNone/>
            </a:pPr>
            <a:r>
              <a:rPr lang="en-US" dirty="0"/>
              <a:t>   by CD4+CD25− T cells </a:t>
            </a:r>
            <a:r>
              <a:rPr lang="en-US" sz="1400" dirty="0"/>
              <a:t>(5)</a:t>
            </a:r>
            <a:endParaRPr lang="en-FJ" sz="1400" dirty="0"/>
          </a:p>
          <a:p>
            <a:endParaRPr lang="en-FJ" dirty="0"/>
          </a:p>
        </p:txBody>
      </p:sp>
    </p:spTree>
    <p:extLst>
      <p:ext uri="{BB962C8B-B14F-4D97-AF65-F5344CB8AC3E}">
        <p14:creationId xmlns:p14="http://schemas.microsoft.com/office/powerpoint/2010/main" val="1234983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A688-27C0-8BCF-4F9C-0B5A24F287E1}"/>
              </a:ext>
            </a:extLst>
          </p:cNvPr>
          <p:cNvSpPr>
            <a:spLocks noGrp="1"/>
          </p:cNvSpPr>
          <p:nvPr>
            <p:ph type="title"/>
          </p:nvPr>
        </p:nvSpPr>
        <p:spPr>
          <a:xfrm>
            <a:off x="838200" y="365126"/>
            <a:ext cx="10515600" cy="418646"/>
          </a:xfrm>
        </p:spPr>
        <p:txBody>
          <a:bodyPr>
            <a:normAutofit fontScale="90000"/>
          </a:bodyPr>
          <a:lstStyle/>
          <a:p>
            <a:r>
              <a:rPr lang="en-US" sz="3200" dirty="0"/>
              <a:t>Gut Microbiome &amp; Liver </a:t>
            </a:r>
            <a:r>
              <a:rPr lang="en-US" sz="1600" dirty="0"/>
              <a:t>(9)</a:t>
            </a:r>
            <a:endParaRPr lang="en-FJ" sz="1600" dirty="0"/>
          </a:p>
        </p:txBody>
      </p:sp>
      <p:pic>
        <p:nvPicPr>
          <p:cNvPr id="4" name="Content Placeholder 3">
            <a:extLst>
              <a:ext uri="{FF2B5EF4-FFF2-40B4-BE49-F238E27FC236}">
                <a16:creationId xmlns:a16="http://schemas.microsoft.com/office/drawing/2014/main" id="{2283AE9A-F3D6-9DD5-E9E2-857A4F85B8A4}"/>
              </a:ext>
            </a:extLst>
          </p:cNvPr>
          <p:cNvPicPr>
            <a:picLocks noGrp="1" noChangeAspect="1"/>
          </p:cNvPicPr>
          <p:nvPr>
            <p:ph idx="1"/>
          </p:nvPr>
        </p:nvPicPr>
        <p:blipFill>
          <a:blip r:embed="rId2"/>
          <a:stretch>
            <a:fillRect/>
          </a:stretch>
        </p:blipFill>
        <p:spPr>
          <a:xfrm>
            <a:off x="838200" y="783772"/>
            <a:ext cx="10685106" cy="6008914"/>
          </a:xfrm>
          <a:prstGeom prst="rect">
            <a:avLst/>
          </a:prstGeom>
        </p:spPr>
      </p:pic>
    </p:spTree>
    <p:extLst>
      <p:ext uri="{BB962C8B-B14F-4D97-AF65-F5344CB8AC3E}">
        <p14:creationId xmlns:p14="http://schemas.microsoft.com/office/powerpoint/2010/main" val="3620310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EF98-7212-F981-4065-4365D61D6EE3}"/>
              </a:ext>
            </a:extLst>
          </p:cNvPr>
          <p:cNvSpPr>
            <a:spLocks noGrp="1"/>
          </p:cNvSpPr>
          <p:nvPr>
            <p:ph type="title"/>
          </p:nvPr>
        </p:nvSpPr>
        <p:spPr/>
        <p:txBody>
          <a:bodyPr>
            <a:normAutofit/>
          </a:bodyPr>
          <a:lstStyle/>
          <a:p>
            <a:r>
              <a:rPr lang="en-US" sz="3600" dirty="0"/>
              <a:t>Factors influencing Microbiome development throughout childhood</a:t>
            </a:r>
            <a:endParaRPr lang="en-FJ" sz="3600" dirty="0"/>
          </a:p>
        </p:txBody>
      </p:sp>
      <p:pic>
        <p:nvPicPr>
          <p:cNvPr id="4" name="Content Placeholder 3">
            <a:extLst>
              <a:ext uri="{FF2B5EF4-FFF2-40B4-BE49-F238E27FC236}">
                <a16:creationId xmlns:a16="http://schemas.microsoft.com/office/drawing/2014/main" id="{FBC60CA5-7110-960A-6EAF-DCCF305EFBBF}"/>
              </a:ext>
            </a:extLst>
          </p:cNvPr>
          <p:cNvPicPr>
            <a:picLocks noGrp="1" noChangeAspect="1"/>
          </p:cNvPicPr>
          <p:nvPr>
            <p:ph idx="1"/>
          </p:nvPr>
        </p:nvPicPr>
        <p:blipFill>
          <a:blip r:embed="rId2"/>
          <a:stretch>
            <a:fillRect/>
          </a:stretch>
        </p:blipFill>
        <p:spPr>
          <a:xfrm>
            <a:off x="838200" y="2034073"/>
            <a:ext cx="10515600" cy="4142890"/>
          </a:xfrm>
          <a:prstGeom prst="rect">
            <a:avLst/>
          </a:prstGeom>
        </p:spPr>
      </p:pic>
    </p:spTree>
    <p:extLst>
      <p:ext uri="{BB962C8B-B14F-4D97-AF65-F5344CB8AC3E}">
        <p14:creationId xmlns:p14="http://schemas.microsoft.com/office/powerpoint/2010/main" val="126300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B5F7-F500-2EC1-4065-AF8F5A5807F6}"/>
              </a:ext>
            </a:extLst>
          </p:cNvPr>
          <p:cNvSpPr>
            <a:spLocks noGrp="1"/>
          </p:cNvSpPr>
          <p:nvPr>
            <p:ph type="title"/>
          </p:nvPr>
        </p:nvSpPr>
        <p:spPr/>
        <p:txBody>
          <a:bodyPr/>
          <a:lstStyle/>
          <a:p>
            <a:r>
              <a:rPr lang="en-US" dirty="0"/>
              <a:t>How to optimize the Diversity= High </a:t>
            </a:r>
            <a:r>
              <a:rPr lang="en-US" dirty="0" err="1"/>
              <a:t>Fibre</a:t>
            </a:r>
            <a:endParaRPr lang="en-FJ" dirty="0"/>
          </a:p>
        </p:txBody>
      </p:sp>
      <p:sp>
        <p:nvSpPr>
          <p:cNvPr id="3" name="Content Placeholder 2">
            <a:extLst>
              <a:ext uri="{FF2B5EF4-FFF2-40B4-BE49-F238E27FC236}">
                <a16:creationId xmlns:a16="http://schemas.microsoft.com/office/drawing/2014/main" id="{06F34C36-201C-65E9-3B5C-7DB5764200C1}"/>
              </a:ext>
            </a:extLst>
          </p:cNvPr>
          <p:cNvSpPr>
            <a:spLocks noGrp="1"/>
          </p:cNvSpPr>
          <p:nvPr>
            <p:ph idx="1"/>
          </p:nvPr>
        </p:nvSpPr>
        <p:spPr/>
        <p:txBody>
          <a:bodyPr>
            <a:normAutofit/>
          </a:bodyPr>
          <a:lstStyle/>
          <a:p>
            <a:r>
              <a:rPr lang="en-US" dirty="0"/>
              <a:t>High fiber diet -WHO recommendation </a:t>
            </a:r>
            <a:r>
              <a:rPr lang="en-US" sz="1400" dirty="0"/>
              <a:t>(6)</a:t>
            </a:r>
          </a:p>
          <a:p>
            <a:pPr marL="0" indent="0">
              <a:buNone/>
            </a:pPr>
            <a:r>
              <a:rPr lang="en-US" dirty="0"/>
              <a:t>	2–5 years old, at least 15 g per day</a:t>
            </a:r>
          </a:p>
          <a:p>
            <a:pPr marL="0" indent="0">
              <a:buNone/>
            </a:pPr>
            <a:r>
              <a:rPr lang="en-US" dirty="0"/>
              <a:t>	6–9 years old, at least 21 g per day</a:t>
            </a:r>
          </a:p>
          <a:p>
            <a:pPr marL="0" indent="0">
              <a:buNone/>
            </a:pPr>
            <a:r>
              <a:rPr lang="en-US" dirty="0"/>
              <a:t>	10 years or older, at least 25 g per day</a:t>
            </a:r>
          </a:p>
          <a:p>
            <a:pPr marL="0" indent="0">
              <a:buNone/>
            </a:pPr>
            <a:endParaRPr lang="en-US" dirty="0"/>
          </a:p>
          <a:p>
            <a:pPr marL="0" indent="0">
              <a:buNone/>
            </a:pPr>
            <a:r>
              <a:rPr lang="en-US" dirty="0"/>
              <a:t>Fermented Vegetables </a:t>
            </a:r>
          </a:p>
          <a:p>
            <a:pPr marL="0" indent="0">
              <a:buNone/>
            </a:pPr>
            <a:r>
              <a:rPr lang="en-US" dirty="0"/>
              <a:t>	Sauerkraut/pickles, Kimchi,</a:t>
            </a:r>
          </a:p>
          <a:p>
            <a:endParaRPr lang="en-US" dirty="0"/>
          </a:p>
        </p:txBody>
      </p:sp>
    </p:spTree>
    <p:extLst>
      <p:ext uri="{BB962C8B-B14F-4D97-AF65-F5344CB8AC3E}">
        <p14:creationId xmlns:p14="http://schemas.microsoft.com/office/powerpoint/2010/main" val="3658250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E191-7BA9-A73D-6964-8BDD193B7328}"/>
              </a:ext>
            </a:extLst>
          </p:cNvPr>
          <p:cNvSpPr>
            <a:spLocks noGrp="1"/>
          </p:cNvSpPr>
          <p:nvPr>
            <p:ph type="title"/>
          </p:nvPr>
        </p:nvSpPr>
        <p:spPr/>
        <p:txBody>
          <a:bodyPr/>
          <a:lstStyle/>
          <a:p>
            <a:r>
              <a:rPr lang="en-US" dirty="0"/>
              <a:t>How to optimize the Diversity= Low Fat</a:t>
            </a:r>
            <a:endParaRPr lang="en-FJ" dirty="0"/>
          </a:p>
        </p:txBody>
      </p:sp>
      <p:sp>
        <p:nvSpPr>
          <p:cNvPr id="3" name="Content Placeholder 2">
            <a:extLst>
              <a:ext uri="{FF2B5EF4-FFF2-40B4-BE49-F238E27FC236}">
                <a16:creationId xmlns:a16="http://schemas.microsoft.com/office/drawing/2014/main" id="{0699F034-DCAB-79FA-1CFA-EE10401D483B}"/>
              </a:ext>
            </a:extLst>
          </p:cNvPr>
          <p:cNvSpPr>
            <a:spLocks noGrp="1"/>
          </p:cNvSpPr>
          <p:nvPr>
            <p:ph idx="1"/>
          </p:nvPr>
        </p:nvSpPr>
        <p:spPr/>
        <p:txBody>
          <a:bodyPr>
            <a:normAutofit/>
          </a:bodyPr>
          <a:lstStyle/>
          <a:p>
            <a:pPr marL="0" indent="0">
              <a:buNone/>
            </a:pPr>
            <a:r>
              <a:rPr lang="en-US" dirty="0"/>
              <a:t>“ high-fat diet leads to reduced diversity of the gut microbiota in humans and rodents compared with low-fat diets, regardless of the fat source being lard, milk, safflower oil, or palm oil” </a:t>
            </a:r>
            <a:r>
              <a:rPr lang="en-US" sz="1400" dirty="0"/>
              <a:t>(12)</a:t>
            </a:r>
          </a:p>
          <a:p>
            <a:pPr marL="0" indent="0">
              <a:buNone/>
            </a:pPr>
            <a:endParaRPr lang="en-US" dirty="0"/>
          </a:p>
          <a:p>
            <a:pPr marL="0" indent="0">
              <a:buNone/>
            </a:pPr>
            <a:r>
              <a:rPr lang="en-US" dirty="0"/>
              <a:t>“High dietary milk fat (rich in saturated fatty acid), but not safflower oil (rich in n-6 polyunsaturated fatty acids), induced a bloom of a sulfate-reducing microbe </a:t>
            </a:r>
            <a:r>
              <a:rPr lang="en-US" dirty="0" err="1"/>
              <a:t>Bilophia</a:t>
            </a:r>
            <a:r>
              <a:rPr lang="en-US" dirty="0"/>
              <a:t> </a:t>
            </a:r>
            <a:r>
              <a:rPr lang="en-US" dirty="0" err="1"/>
              <a:t>wadsworthia</a:t>
            </a:r>
            <a:r>
              <a:rPr lang="en-US" dirty="0"/>
              <a:t>. Milk fat increased the incidence of colitis with typical Th1 inflammatory response in genetically susceptible IL10−/− mice but not in wild-type mice”</a:t>
            </a:r>
            <a:endParaRPr lang="en-FJ" dirty="0"/>
          </a:p>
        </p:txBody>
      </p:sp>
    </p:spTree>
    <p:extLst>
      <p:ext uri="{BB962C8B-B14F-4D97-AF65-F5344CB8AC3E}">
        <p14:creationId xmlns:p14="http://schemas.microsoft.com/office/powerpoint/2010/main" val="2906208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7C08C-52A2-9B47-F763-47B1B554AA9F}"/>
              </a:ext>
            </a:extLst>
          </p:cNvPr>
          <p:cNvSpPr>
            <a:spLocks noGrp="1"/>
          </p:cNvSpPr>
          <p:nvPr>
            <p:ph type="title"/>
          </p:nvPr>
        </p:nvSpPr>
        <p:spPr/>
        <p:txBody>
          <a:bodyPr/>
          <a:lstStyle/>
          <a:p>
            <a:r>
              <a:rPr lang="en-US" dirty="0"/>
              <a:t>How to optimize the Diversity = Protein </a:t>
            </a:r>
            <a:r>
              <a:rPr lang="en-US" sz="1400" dirty="0"/>
              <a:t>(12)</a:t>
            </a:r>
            <a:endParaRPr lang="en-FJ" sz="1400" dirty="0"/>
          </a:p>
        </p:txBody>
      </p:sp>
      <p:sp>
        <p:nvSpPr>
          <p:cNvPr id="3" name="Content Placeholder 2">
            <a:extLst>
              <a:ext uri="{FF2B5EF4-FFF2-40B4-BE49-F238E27FC236}">
                <a16:creationId xmlns:a16="http://schemas.microsoft.com/office/drawing/2014/main" id="{8D558310-8139-C345-13F9-ED2C0DC84CE2}"/>
              </a:ext>
            </a:extLst>
          </p:cNvPr>
          <p:cNvSpPr>
            <a:spLocks noGrp="1"/>
          </p:cNvSpPr>
          <p:nvPr>
            <p:ph idx="1"/>
          </p:nvPr>
        </p:nvSpPr>
        <p:spPr/>
        <p:txBody>
          <a:bodyPr>
            <a:normAutofit/>
          </a:bodyPr>
          <a:lstStyle/>
          <a:p>
            <a:r>
              <a:rPr lang="en-US" dirty="0"/>
              <a:t>recommended = 0.6–0.8 g/kg/d</a:t>
            </a:r>
          </a:p>
          <a:p>
            <a:r>
              <a:rPr lang="en-US" dirty="0"/>
              <a:t>LPD- immune defects and intestinal inflammation ( mice, a protein-free diet worsens DSS-induced colitis). Tryptophan  (an essential amino acid) is a key regulator of gut immunity.</a:t>
            </a:r>
          </a:p>
          <a:p>
            <a:r>
              <a:rPr lang="en-US" dirty="0"/>
              <a:t>HPD-90 % meat &amp; 70–90 plant base.</a:t>
            </a:r>
          </a:p>
          <a:p>
            <a:pPr marL="0" indent="0">
              <a:buNone/>
            </a:pPr>
            <a:r>
              <a:rPr lang="en-US" dirty="0"/>
              <a:t>   Undigested protein is mainly fermented in the distal colon and produces far more complex metabolites than carbohydrate fermentation</a:t>
            </a:r>
          </a:p>
          <a:p>
            <a:pPr marL="0" indent="0">
              <a:buNone/>
            </a:pPr>
            <a:r>
              <a:rPr lang="en-US" dirty="0"/>
              <a:t>-Processed meat exclusion in Crohn’s Disease Exclusion Diet</a:t>
            </a:r>
          </a:p>
          <a:p>
            <a:pPr marL="0" indent="0">
              <a:buNone/>
            </a:pPr>
            <a:endParaRPr lang="en-US" dirty="0"/>
          </a:p>
        </p:txBody>
      </p:sp>
    </p:spTree>
    <p:extLst>
      <p:ext uri="{BB962C8B-B14F-4D97-AF65-F5344CB8AC3E}">
        <p14:creationId xmlns:p14="http://schemas.microsoft.com/office/powerpoint/2010/main" val="3513082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A273-D266-9A8F-F4D7-A622CAF07668}"/>
              </a:ext>
            </a:extLst>
          </p:cNvPr>
          <p:cNvSpPr>
            <a:spLocks noGrp="1"/>
          </p:cNvSpPr>
          <p:nvPr>
            <p:ph type="title"/>
          </p:nvPr>
        </p:nvSpPr>
        <p:spPr/>
        <p:txBody>
          <a:bodyPr/>
          <a:lstStyle/>
          <a:p>
            <a:r>
              <a:rPr lang="en-US" dirty="0"/>
              <a:t>How to optimize the Diversity</a:t>
            </a:r>
            <a:endParaRPr lang="en-FJ" dirty="0"/>
          </a:p>
        </p:txBody>
      </p:sp>
      <p:sp>
        <p:nvSpPr>
          <p:cNvPr id="3" name="Content Placeholder 2">
            <a:extLst>
              <a:ext uri="{FF2B5EF4-FFF2-40B4-BE49-F238E27FC236}">
                <a16:creationId xmlns:a16="http://schemas.microsoft.com/office/drawing/2014/main" id="{D8A7643B-4548-8F95-8BF8-EA39DB26090A}"/>
              </a:ext>
            </a:extLst>
          </p:cNvPr>
          <p:cNvSpPr>
            <a:spLocks noGrp="1"/>
          </p:cNvSpPr>
          <p:nvPr>
            <p:ph idx="1"/>
          </p:nvPr>
        </p:nvSpPr>
        <p:spPr/>
        <p:txBody>
          <a:bodyPr/>
          <a:lstStyle/>
          <a:p>
            <a:r>
              <a:rPr lang="en-US" dirty="0"/>
              <a:t>Food Components Negatively Influence the Gut Microbiome and Intestinal Health </a:t>
            </a:r>
            <a:r>
              <a:rPr lang="en-US" sz="1400" dirty="0"/>
              <a:t>(12)</a:t>
            </a:r>
          </a:p>
          <a:p>
            <a:endParaRPr lang="en-US" sz="1400" dirty="0"/>
          </a:p>
          <a:p>
            <a:endParaRPr lang="en-US" sz="1400" dirty="0"/>
          </a:p>
          <a:p>
            <a:pPr lvl="1"/>
            <a:r>
              <a:rPr lang="en-US" dirty="0"/>
              <a:t>food additives (CMC(E469/466) and P80 (E433)</a:t>
            </a:r>
          </a:p>
          <a:p>
            <a:pPr lvl="1"/>
            <a:r>
              <a:rPr lang="en-US" dirty="0"/>
              <a:t>alcohol</a:t>
            </a:r>
          </a:p>
          <a:p>
            <a:pPr lvl="1"/>
            <a:r>
              <a:rPr lang="en-US" dirty="0"/>
              <a:t>high sugar intake (IBD )</a:t>
            </a:r>
          </a:p>
          <a:p>
            <a:endParaRPr lang="en-FJ" dirty="0"/>
          </a:p>
        </p:txBody>
      </p:sp>
    </p:spTree>
    <p:extLst>
      <p:ext uri="{BB962C8B-B14F-4D97-AF65-F5344CB8AC3E}">
        <p14:creationId xmlns:p14="http://schemas.microsoft.com/office/powerpoint/2010/main" val="1426351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5A59-EC71-FA25-A480-6A6BADF1C9EC}"/>
              </a:ext>
            </a:extLst>
          </p:cNvPr>
          <p:cNvSpPr>
            <a:spLocks noGrp="1"/>
          </p:cNvSpPr>
          <p:nvPr>
            <p:ph type="title"/>
          </p:nvPr>
        </p:nvSpPr>
        <p:spPr/>
        <p:txBody>
          <a:bodyPr/>
          <a:lstStyle/>
          <a:p>
            <a:r>
              <a:rPr lang="en-US" dirty="0"/>
              <a:t>Mindfulness in eating </a:t>
            </a:r>
            <a:r>
              <a:rPr lang="en-US" sz="1400" dirty="0"/>
              <a:t>(7)</a:t>
            </a:r>
            <a:endParaRPr lang="en-FJ" sz="1400" dirty="0"/>
          </a:p>
        </p:txBody>
      </p:sp>
      <p:pic>
        <p:nvPicPr>
          <p:cNvPr id="5" name="Content Placeholder 4">
            <a:extLst>
              <a:ext uri="{FF2B5EF4-FFF2-40B4-BE49-F238E27FC236}">
                <a16:creationId xmlns:a16="http://schemas.microsoft.com/office/drawing/2014/main" id="{522C15A0-8047-87B7-8030-0E679318F2FD}"/>
              </a:ext>
            </a:extLst>
          </p:cNvPr>
          <p:cNvPicPr>
            <a:picLocks noGrp="1" noChangeAspect="1"/>
          </p:cNvPicPr>
          <p:nvPr>
            <p:ph idx="1"/>
          </p:nvPr>
        </p:nvPicPr>
        <p:blipFill>
          <a:blip r:embed="rId3"/>
          <a:stretch>
            <a:fillRect/>
          </a:stretch>
        </p:blipFill>
        <p:spPr>
          <a:xfrm>
            <a:off x="838200" y="1614197"/>
            <a:ext cx="10515600" cy="4878678"/>
          </a:xfrm>
        </p:spPr>
      </p:pic>
    </p:spTree>
    <p:extLst>
      <p:ext uri="{BB962C8B-B14F-4D97-AF65-F5344CB8AC3E}">
        <p14:creationId xmlns:p14="http://schemas.microsoft.com/office/powerpoint/2010/main" val="1015780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FC09-AB2F-B38C-C92D-D3DB12734DF2}"/>
              </a:ext>
            </a:extLst>
          </p:cNvPr>
          <p:cNvSpPr>
            <a:spLocks noGrp="1"/>
          </p:cNvSpPr>
          <p:nvPr>
            <p:ph type="title"/>
          </p:nvPr>
        </p:nvSpPr>
        <p:spPr/>
        <p:txBody>
          <a:bodyPr/>
          <a:lstStyle/>
          <a:p>
            <a:r>
              <a:rPr lang="en-US" dirty="0"/>
              <a:t>References</a:t>
            </a:r>
            <a:endParaRPr lang="en-FJ" dirty="0"/>
          </a:p>
        </p:txBody>
      </p:sp>
      <p:sp>
        <p:nvSpPr>
          <p:cNvPr id="3" name="Content Placeholder 2">
            <a:extLst>
              <a:ext uri="{FF2B5EF4-FFF2-40B4-BE49-F238E27FC236}">
                <a16:creationId xmlns:a16="http://schemas.microsoft.com/office/drawing/2014/main" id="{C2E87DD7-64D2-7958-E650-73D2F7087ED4}"/>
              </a:ext>
            </a:extLst>
          </p:cNvPr>
          <p:cNvSpPr>
            <a:spLocks noGrp="1"/>
          </p:cNvSpPr>
          <p:nvPr>
            <p:ph idx="1"/>
          </p:nvPr>
        </p:nvSpPr>
        <p:spPr/>
        <p:txBody>
          <a:bodyPr>
            <a:normAutofit fontScale="55000" lnSpcReduction="20000"/>
          </a:bodyPr>
          <a:lstStyle/>
          <a:p>
            <a:pPr marL="0" indent="0">
              <a:buNone/>
            </a:pPr>
            <a:r>
              <a:rPr lang="en-US" dirty="0"/>
              <a:t>1) Robertson, R. C., Manges, A. R., Finlay, B. B. &amp; Prendergast, A. J. The human microbiome and child growth—first 1000 days and beyond. Trends </a:t>
            </a:r>
            <a:r>
              <a:rPr lang="en-US" dirty="0" err="1"/>
              <a:t>Microbiol</a:t>
            </a:r>
            <a:r>
              <a:rPr lang="en-US" dirty="0"/>
              <a:t> 27, 131–47. (2019).</a:t>
            </a:r>
          </a:p>
          <a:p>
            <a:pPr marL="0" indent="0">
              <a:buNone/>
            </a:pPr>
            <a:r>
              <a:rPr lang="en-US" dirty="0"/>
              <a:t>2) Ruairi C. Robertson, Thaddeus J. </a:t>
            </a:r>
            <a:r>
              <a:rPr lang="en-US" dirty="0" err="1"/>
              <a:t>Edens</a:t>
            </a:r>
            <a:r>
              <a:rPr lang="en-US" dirty="0"/>
              <a:t>, </a:t>
            </a:r>
            <a:r>
              <a:rPr lang="en-US" dirty="0" err="1"/>
              <a:t>Lynnea</a:t>
            </a:r>
            <a:r>
              <a:rPr lang="en-US" dirty="0"/>
              <a:t> Carr, Kuda Mutasa, Ethan K. </a:t>
            </a:r>
            <a:r>
              <a:rPr lang="en-US" dirty="0" err="1"/>
              <a:t>Gough,Ceri</a:t>
            </a:r>
            <a:r>
              <a:rPr lang="en-US" dirty="0"/>
              <a:t> </a:t>
            </a:r>
            <a:r>
              <a:rPr lang="en-US" dirty="0" err="1"/>
              <a:t>Evans,Hyun</a:t>
            </a:r>
            <a:r>
              <a:rPr lang="en-US" dirty="0"/>
              <a:t> Min </a:t>
            </a:r>
            <a:r>
              <a:rPr lang="en-US" dirty="0" err="1"/>
              <a:t>Geum</a:t>
            </a:r>
            <a:r>
              <a:rPr lang="en-US" dirty="0"/>
              <a:t>, Iman </a:t>
            </a:r>
            <a:r>
              <a:rPr lang="en-US" dirty="0" err="1"/>
              <a:t>Baharmand</a:t>
            </a:r>
            <a:r>
              <a:rPr lang="en-US" dirty="0"/>
              <a:t>, Sandeep K. Gill, Robert </a:t>
            </a:r>
            <a:r>
              <a:rPr lang="en-US" dirty="0" err="1"/>
              <a:t>Ntozini</a:t>
            </a:r>
            <a:r>
              <a:rPr lang="en-US" dirty="0"/>
              <a:t>, Laura E. Smith, Bernard </a:t>
            </a:r>
            <a:r>
              <a:rPr lang="en-US" dirty="0" err="1"/>
              <a:t>Chasekwa</a:t>
            </a:r>
            <a:r>
              <a:rPr lang="en-US" dirty="0"/>
              <a:t>, Florence D. </a:t>
            </a:r>
            <a:r>
              <a:rPr lang="en-US" dirty="0" err="1"/>
              <a:t>Majo</a:t>
            </a:r>
            <a:r>
              <a:rPr lang="en-US" dirty="0"/>
              <a:t>, </a:t>
            </a:r>
            <a:r>
              <a:rPr lang="en-US" dirty="0" err="1"/>
              <a:t>Naume</a:t>
            </a:r>
            <a:r>
              <a:rPr lang="en-US" dirty="0"/>
              <a:t> V. </a:t>
            </a:r>
            <a:r>
              <a:rPr lang="en-US" dirty="0" err="1"/>
              <a:t>Tavengwa</a:t>
            </a:r>
            <a:r>
              <a:rPr lang="en-US" dirty="0"/>
              <a:t>, </a:t>
            </a:r>
            <a:r>
              <a:rPr lang="en-US" dirty="0" err="1"/>
              <a:t>Batsirai</a:t>
            </a:r>
            <a:r>
              <a:rPr lang="en-US" dirty="0"/>
              <a:t> Mutasa, Freddy Francis, </a:t>
            </a:r>
            <a:r>
              <a:rPr lang="en-US" dirty="0" err="1"/>
              <a:t>Joice</a:t>
            </a:r>
            <a:r>
              <a:rPr lang="en-US" dirty="0"/>
              <a:t> Tome, Rebecca J. Stoltzfus, Jean H. Humphrey, Andrew J. Prendergast &amp; Amee R. Manges. The gut microbiome and early-life growth in a population with high prevalence of stunting. Nature, Published: 14 February 2023</a:t>
            </a:r>
          </a:p>
          <a:p>
            <a:pPr marL="0" indent="0">
              <a:buNone/>
            </a:pPr>
            <a:r>
              <a:rPr lang="en-US" dirty="0"/>
              <a:t>3) Victoria Ronan1, </a:t>
            </a:r>
            <a:r>
              <a:rPr lang="en-US" dirty="0" err="1"/>
              <a:t>Rummanu</a:t>
            </a:r>
            <a:r>
              <a:rPr lang="en-US" dirty="0"/>
              <a:t> Yeasin1,2, Erika C. Claud1,Childhood Development and the Microbiome: The Intestinal Microbiota in Maintenance of Health and Development of Disease During Childhood Development. Gastroenterology. 2021 January ; 160(2): 495–506. doi:10.1053/j.gastro.2020.08.065.</a:t>
            </a:r>
          </a:p>
          <a:p>
            <a:pPr marL="0" indent="0">
              <a:buNone/>
            </a:pPr>
            <a:r>
              <a:rPr lang="en-US" dirty="0"/>
              <a:t>4) Selma P. </a:t>
            </a:r>
            <a:r>
              <a:rPr lang="en-US" dirty="0" err="1"/>
              <a:t>Wiertsema</a:t>
            </a:r>
            <a:r>
              <a:rPr lang="en-US" dirty="0"/>
              <a:t> , Jeroen van </a:t>
            </a:r>
            <a:r>
              <a:rPr lang="en-US" dirty="0" err="1"/>
              <a:t>Bergenhenegouwen</a:t>
            </a:r>
            <a:r>
              <a:rPr lang="en-US" dirty="0"/>
              <a:t> , Johan </a:t>
            </a:r>
            <a:r>
              <a:rPr lang="en-US" dirty="0" err="1"/>
              <a:t>Garssen</a:t>
            </a:r>
            <a:r>
              <a:rPr lang="en-US" dirty="0"/>
              <a:t> , and Leon M. J. </a:t>
            </a:r>
            <a:r>
              <a:rPr lang="en-US" dirty="0" err="1"/>
              <a:t>Knippels</a:t>
            </a:r>
            <a:r>
              <a:rPr lang="en-US" dirty="0"/>
              <a:t> .The Interplay between the Gut Microbiome and the Immune. System in the Context of Infectious Diseases throughout Life and the Role of Nutrition in Optimizing Treatment Strategies. Review </a:t>
            </a:r>
            <a:r>
              <a:rPr lang="en-US" dirty="0" err="1"/>
              <a:t>aerticle</a:t>
            </a:r>
            <a:r>
              <a:rPr lang="en-US" dirty="0"/>
              <a:t> , nature</a:t>
            </a:r>
          </a:p>
          <a:p>
            <a:pPr marL="0" indent="0">
              <a:buNone/>
            </a:pPr>
            <a:r>
              <a:rPr lang="en-US" dirty="0"/>
              <a:t>5) Jeremy Appleton. The Gut-Brain Axis: Influence of Microbiota on Mood and Mental Health. </a:t>
            </a:r>
            <a:r>
              <a:rPr lang="en-US" dirty="0" err="1"/>
              <a:t>Integr</a:t>
            </a:r>
            <a:r>
              <a:rPr lang="en-US" dirty="0"/>
              <a:t> Med (Encinitas). 2018 Aug; 17(4): 28–32</a:t>
            </a:r>
          </a:p>
          <a:p>
            <a:pPr marL="0" indent="0">
              <a:buNone/>
            </a:pPr>
            <a:r>
              <a:rPr lang="en-US" dirty="0"/>
              <a:t>6) https://www.google.com/url?sa=t&amp;source=web&amp;rct=j&amp;opi=89978449&amp;url=https://www.who.int/news/item/17-07-2023-who-updates-guidelines-on-fats-and-carbohydrates&amp;ved=2ahUKEwidlo3FssOHAxUBzjgGHTYHIlAQFnoECBwQAQ&amp;usg=AOvVaw3l6djGeURwh0zizdAWwsbb</a:t>
            </a:r>
          </a:p>
          <a:p>
            <a:pPr marL="0" indent="0">
              <a:buNone/>
            </a:pPr>
            <a:endParaRPr lang="en-FJ" dirty="0"/>
          </a:p>
        </p:txBody>
      </p:sp>
    </p:spTree>
    <p:extLst>
      <p:ext uri="{BB962C8B-B14F-4D97-AF65-F5344CB8AC3E}">
        <p14:creationId xmlns:p14="http://schemas.microsoft.com/office/powerpoint/2010/main" val="1495780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C2F5-E0B1-A9B0-E4F2-3F157E61B133}"/>
              </a:ext>
            </a:extLst>
          </p:cNvPr>
          <p:cNvSpPr>
            <a:spLocks noGrp="1"/>
          </p:cNvSpPr>
          <p:nvPr>
            <p:ph type="title"/>
          </p:nvPr>
        </p:nvSpPr>
        <p:spPr/>
        <p:txBody>
          <a:bodyPr/>
          <a:lstStyle/>
          <a:p>
            <a:r>
              <a:rPr lang="en-US" dirty="0"/>
              <a:t>References</a:t>
            </a:r>
            <a:endParaRPr lang="en-FJ" dirty="0"/>
          </a:p>
        </p:txBody>
      </p:sp>
      <p:sp>
        <p:nvSpPr>
          <p:cNvPr id="3" name="Content Placeholder 2">
            <a:extLst>
              <a:ext uri="{FF2B5EF4-FFF2-40B4-BE49-F238E27FC236}">
                <a16:creationId xmlns:a16="http://schemas.microsoft.com/office/drawing/2014/main" id="{2038BFE7-DB57-92A4-69C8-BD8F31115ACD}"/>
              </a:ext>
            </a:extLst>
          </p:cNvPr>
          <p:cNvSpPr>
            <a:spLocks noGrp="1"/>
          </p:cNvSpPr>
          <p:nvPr>
            <p:ph idx="1"/>
          </p:nvPr>
        </p:nvSpPr>
        <p:spPr/>
        <p:txBody>
          <a:bodyPr>
            <a:normAutofit fontScale="55000" lnSpcReduction="20000"/>
          </a:bodyPr>
          <a:lstStyle/>
          <a:p>
            <a:pPr marL="0" indent="0">
              <a:buNone/>
            </a:pPr>
            <a:r>
              <a:rPr lang="en-US" dirty="0"/>
              <a:t>7) Christine E. </a:t>
            </a:r>
            <a:r>
              <a:rPr lang="en-US" dirty="0" err="1"/>
              <a:t>Cherpak</a:t>
            </a:r>
            <a:r>
              <a:rPr lang="en-US" dirty="0"/>
              <a:t>, DCN-c, CIHC. Mindful Eating: A Review Of How The Stress-Digestion-Mindfulness Triad May Modulate And Improve Gastrointestinal And Digestive Function</a:t>
            </a:r>
          </a:p>
          <a:p>
            <a:pPr marL="0" indent="0">
              <a:buNone/>
            </a:pPr>
            <a:r>
              <a:rPr lang="en-US" dirty="0"/>
              <a:t>8) Emanuele </a:t>
            </a:r>
            <a:r>
              <a:rPr lang="en-US" dirty="0" err="1"/>
              <a:t>Rinninella</a:t>
            </a:r>
            <a:r>
              <a:rPr lang="en-US" dirty="0"/>
              <a:t>, Pauline </a:t>
            </a:r>
            <a:r>
              <a:rPr lang="en-US" dirty="0" err="1"/>
              <a:t>Raoul,Marco</a:t>
            </a:r>
            <a:r>
              <a:rPr lang="en-US" dirty="0"/>
              <a:t> </a:t>
            </a:r>
            <a:r>
              <a:rPr lang="en-US" dirty="0" err="1"/>
              <a:t>Cintoni</a:t>
            </a:r>
            <a:r>
              <a:rPr lang="en-US" dirty="0"/>
              <a:t>, Francesco </a:t>
            </a:r>
            <a:r>
              <a:rPr lang="en-US" dirty="0" err="1"/>
              <a:t>Franceschi</a:t>
            </a:r>
            <a:r>
              <a:rPr lang="en-US" dirty="0"/>
              <a:t>, </a:t>
            </a:r>
            <a:r>
              <a:rPr lang="en-US" dirty="0" err="1"/>
              <a:t>Giacinto</a:t>
            </a:r>
            <a:r>
              <a:rPr lang="en-US" dirty="0"/>
              <a:t> Abele Donato </a:t>
            </a:r>
            <a:r>
              <a:rPr lang="en-US" dirty="0" err="1"/>
              <a:t>Miggiano,Antonio</a:t>
            </a:r>
            <a:r>
              <a:rPr lang="en-US" dirty="0"/>
              <a:t> </a:t>
            </a:r>
            <a:r>
              <a:rPr lang="en-US" dirty="0" err="1"/>
              <a:t>Gasbarrini,and</a:t>
            </a:r>
            <a:r>
              <a:rPr lang="en-US" dirty="0"/>
              <a:t> Maria Cristina Mele. What is the Healthy Gut Microbiota Composition? A Changing Ecosystem across Age, Environment, Diet, and Diseases. Microorganisms. 2019 Jan; 7(1): 14</a:t>
            </a:r>
          </a:p>
          <a:p>
            <a:pPr marL="0" indent="0">
              <a:buNone/>
            </a:pPr>
            <a:r>
              <a:rPr lang="en-US" dirty="0"/>
              <a:t>9) Katherine JP Schwenger,1,2 </a:t>
            </a:r>
            <a:r>
              <a:rPr lang="en-US" dirty="0" err="1"/>
              <a:t>Nayima</a:t>
            </a:r>
            <a:r>
              <a:rPr lang="en-US" dirty="0"/>
              <a:t> Clermont-Dejean,1 and </a:t>
            </a:r>
            <a:r>
              <a:rPr lang="en-US" dirty="0" err="1"/>
              <a:t>Johane</a:t>
            </a:r>
            <a:r>
              <a:rPr lang="en-US" dirty="0"/>
              <a:t> P. Allard . The role of the gut microbiome in chronic liver disease: the clinical evidence revised. JHEP Rep. 2019 Sep; 1(3): 214–226</a:t>
            </a:r>
          </a:p>
          <a:p>
            <a:pPr marL="0" indent="0">
              <a:buNone/>
            </a:pPr>
            <a:r>
              <a:rPr lang="en-US" dirty="0"/>
              <a:t>10) </a:t>
            </a:r>
            <a:r>
              <a:rPr lang="en-US" dirty="0" err="1"/>
              <a:t>Balasundaram</a:t>
            </a:r>
            <a:r>
              <a:rPr lang="en-US" dirty="0"/>
              <a:t>, P.; </a:t>
            </a:r>
            <a:r>
              <a:rPr lang="en-US" dirty="0" err="1"/>
              <a:t>Avulakunta</a:t>
            </a:r>
            <a:r>
              <a:rPr lang="en-US" dirty="0"/>
              <a:t>, I.D. Human Growth and Development. In </a:t>
            </a:r>
            <a:r>
              <a:rPr lang="en-US" dirty="0" err="1"/>
              <a:t>StatPearls</a:t>
            </a:r>
            <a:r>
              <a:rPr lang="en-US" dirty="0"/>
              <a:t>; </a:t>
            </a:r>
            <a:r>
              <a:rPr lang="en-US" dirty="0" err="1"/>
              <a:t>StatPearls</a:t>
            </a:r>
            <a:r>
              <a:rPr lang="en-US" dirty="0"/>
              <a:t> Publishing: Treasure Island, FL, USA, 2021</a:t>
            </a:r>
          </a:p>
          <a:p>
            <a:pPr marL="0" indent="0">
              <a:buNone/>
            </a:pPr>
            <a:r>
              <a:rPr lang="en-US" dirty="0"/>
              <a:t>11) Magdalena </a:t>
            </a:r>
            <a:r>
              <a:rPr lang="en-US" dirty="0" err="1"/>
              <a:t>Durda-Masny</a:t>
            </a:r>
            <a:r>
              <a:rPr lang="en-US" dirty="0"/>
              <a:t> * , Joanna </a:t>
            </a:r>
            <a:r>
              <a:rPr lang="en-US" dirty="0" err="1"/>
              <a:t>Ciomborowska</a:t>
            </a:r>
            <a:r>
              <a:rPr lang="en-US" dirty="0"/>
              <a:t>-Basheer, Izabela </a:t>
            </a:r>
            <a:r>
              <a:rPr lang="en-US" dirty="0" err="1"/>
              <a:t>Makałowska</a:t>
            </a:r>
            <a:r>
              <a:rPr lang="en-US" dirty="0"/>
              <a:t> and Anita </a:t>
            </a:r>
            <a:r>
              <a:rPr lang="en-US" dirty="0" err="1"/>
              <a:t>Szwed</a:t>
            </a:r>
            <a:r>
              <a:rPr lang="en-US" dirty="0"/>
              <a:t> . The Mediating Role of the Gut Microbiota in the   Physical Growth of Children. </a:t>
            </a:r>
            <a:r>
              <a:rPr lang="en-US" dirty="0" err="1"/>
              <a:t>Review.Life</a:t>
            </a:r>
            <a:r>
              <a:rPr lang="en-US" dirty="0"/>
              <a:t>.</a:t>
            </a:r>
          </a:p>
          <a:p>
            <a:pPr marL="0" indent="0">
              <a:buNone/>
            </a:pPr>
            <a:r>
              <a:rPr lang="en-US" dirty="0"/>
              <a:t>12) Ping Zhang  . Influence of Foods and Nutrition on the Gut Microbiome and Implications for Intestinal Health. Review. International science of molecular    sciences.</a:t>
            </a:r>
          </a:p>
          <a:p>
            <a:pPr marL="0" indent="0">
              <a:buNone/>
            </a:pPr>
            <a:r>
              <a:rPr lang="en-US" dirty="0"/>
              <a:t>13) Gut Microbiota Development: the Importance of Prebiotics &amp; Probiotics in Early Life. Nursing , clinical review. May 1, 2019</a:t>
            </a:r>
          </a:p>
          <a:p>
            <a:pPr marL="0" indent="0">
              <a:buNone/>
            </a:pPr>
            <a:r>
              <a:rPr lang="en-US" dirty="0"/>
              <a:t>14)  Smith, M.I.; </a:t>
            </a:r>
            <a:r>
              <a:rPr lang="en-US" dirty="0" err="1"/>
              <a:t>Yatsunenko</a:t>
            </a:r>
            <a:r>
              <a:rPr lang="en-US" dirty="0"/>
              <a:t>, T.; </a:t>
            </a:r>
            <a:r>
              <a:rPr lang="en-US" dirty="0" err="1"/>
              <a:t>Manary</a:t>
            </a:r>
            <a:r>
              <a:rPr lang="en-US" dirty="0"/>
              <a:t>, M.J.; </a:t>
            </a:r>
            <a:r>
              <a:rPr lang="en-US" dirty="0" err="1"/>
              <a:t>Trehan</a:t>
            </a:r>
            <a:r>
              <a:rPr lang="en-US" dirty="0"/>
              <a:t>, I.; </a:t>
            </a:r>
            <a:r>
              <a:rPr lang="en-US" dirty="0" err="1"/>
              <a:t>Mkakosya</a:t>
            </a:r>
            <a:r>
              <a:rPr lang="en-US" dirty="0"/>
              <a:t>, R.; Cheng, J.; Kau, A.L.; Rich, S.S.; Concannon, P.; </a:t>
            </a:r>
            <a:r>
              <a:rPr lang="en-US" dirty="0" err="1"/>
              <a:t>Mychaleckyj</a:t>
            </a:r>
            <a:r>
              <a:rPr lang="en-US" dirty="0"/>
              <a:t>,</a:t>
            </a:r>
          </a:p>
          <a:p>
            <a:pPr marL="0" indent="0">
              <a:buNone/>
            </a:pPr>
            <a:r>
              <a:rPr lang="en-US" dirty="0"/>
              <a:t>J.C.; et al. Gut Microbiomes of Malawian Twin Pairs Discordant for Kwashiorkor. Science 2013</a:t>
            </a:r>
          </a:p>
          <a:p>
            <a:endParaRPr lang="en-FJ" dirty="0"/>
          </a:p>
        </p:txBody>
      </p:sp>
    </p:spTree>
    <p:extLst>
      <p:ext uri="{BB962C8B-B14F-4D97-AF65-F5344CB8AC3E}">
        <p14:creationId xmlns:p14="http://schemas.microsoft.com/office/powerpoint/2010/main" val="423946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BE97-AA41-D2B0-7503-A14E0D2000A9}"/>
              </a:ext>
            </a:extLst>
          </p:cNvPr>
          <p:cNvSpPr>
            <a:spLocks noGrp="1"/>
          </p:cNvSpPr>
          <p:nvPr>
            <p:ph type="title"/>
          </p:nvPr>
        </p:nvSpPr>
        <p:spPr/>
        <p:txBody>
          <a:bodyPr/>
          <a:lstStyle/>
          <a:p>
            <a:endParaRPr lang="en-FJ"/>
          </a:p>
        </p:txBody>
      </p:sp>
      <p:pic>
        <p:nvPicPr>
          <p:cNvPr id="4" name="Content Placeholder 3">
            <a:extLst>
              <a:ext uri="{FF2B5EF4-FFF2-40B4-BE49-F238E27FC236}">
                <a16:creationId xmlns:a16="http://schemas.microsoft.com/office/drawing/2014/main" id="{583180C9-1E62-8512-7052-15C2805C278A}"/>
              </a:ext>
            </a:extLst>
          </p:cNvPr>
          <p:cNvPicPr>
            <a:picLocks noGrp="1" noChangeAspect="1"/>
          </p:cNvPicPr>
          <p:nvPr>
            <p:ph idx="1"/>
          </p:nvPr>
        </p:nvPicPr>
        <p:blipFill>
          <a:blip r:embed="rId3"/>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2435891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BF69-A8EE-81AC-DAEC-6E9BE8AA3D8C}"/>
              </a:ext>
            </a:extLst>
          </p:cNvPr>
          <p:cNvSpPr>
            <a:spLocks noGrp="1"/>
          </p:cNvSpPr>
          <p:nvPr>
            <p:ph type="title"/>
          </p:nvPr>
        </p:nvSpPr>
        <p:spPr/>
        <p:txBody>
          <a:bodyPr/>
          <a:lstStyle/>
          <a:p>
            <a:r>
              <a:rPr lang="en-US" dirty="0"/>
              <a:t>References</a:t>
            </a:r>
            <a:endParaRPr lang="en-FJ" dirty="0"/>
          </a:p>
        </p:txBody>
      </p:sp>
      <p:sp>
        <p:nvSpPr>
          <p:cNvPr id="3" name="Content Placeholder 2">
            <a:extLst>
              <a:ext uri="{FF2B5EF4-FFF2-40B4-BE49-F238E27FC236}">
                <a16:creationId xmlns:a16="http://schemas.microsoft.com/office/drawing/2014/main" id="{6590AEC3-2B67-D6E8-A036-F40001E53805}"/>
              </a:ext>
            </a:extLst>
          </p:cNvPr>
          <p:cNvSpPr>
            <a:spLocks noGrp="1"/>
          </p:cNvSpPr>
          <p:nvPr>
            <p:ph idx="1"/>
          </p:nvPr>
        </p:nvSpPr>
        <p:spPr/>
        <p:txBody>
          <a:bodyPr>
            <a:normAutofit fontScale="55000" lnSpcReduction="20000"/>
          </a:bodyPr>
          <a:lstStyle/>
          <a:p>
            <a:pPr marL="0" indent="0">
              <a:buNone/>
            </a:pPr>
            <a:r>
              <a:rPr lang="en-US" dirty="0"/>
              <a:t>15) Charbonneau, M.R.; O’Donnell, D.; Blanton, L.V.; Totten, S.M.; Davis, J.C.C.; Barratt, M.J.; Cheng, J.; Guruge, J.; Talcott, M.; </a:t>
            </a:r>
            <a:r>
              <a:rPr lang="en-US" dirty="0" err="1"/>
              <a:t>Bain,J.R</a:t>
            </a:r>
            <a:r>
              <a:rPr lang="en-US" dirty="0"/>
              <a:t>.; et al. </a:t>
            </a:r>
            <a:r>
              <a:rPr lang="en-US" dirty="0" err="1"/>
              <a:t>Sialylated</a:t>
            </a:r>
            <a:r>
              <a:rPr lang="en-US" dirty="0"/>
              <a:t> Milk Oligosaccharides Promote Microbiota-Dependent Growth in Models of Infant Undernutrition. Cell .2016</a:t>
            </a:r>
          </a:p>
          <a:p>
            <a:pPr marL="0" indent="0">
              <a:buNone/>
            </a:pPr>
            <a:r>
              <a:rPr lang="en-US" dirty="0"/>
              <a:t>16) Jian Sheng </a:t>
            </a:r>
            <a:r>
              <a:rPr lang="en-US" dirty="0" err="1"/>
              <a:t>Loh</a:t>
            </a:r>
            <a:r>
              <a:rPr lang="en-US" dirty="0"/>
              <a:t> , Wen Qi Mak , Li Kar Stella Tan, Chu Xin Ng , Hong Hao Chan, </a:t>
            </a:r>
            <a:r>
              <a:rPr lang="en-US" dirty="0" err="1"/>
              <a:t>Shiau</a:t>
            </a:r>
            <a:r>
              <a:rPr lang="en-US" dirty="0"/>
              <a:t> </a:t>
            </a:r>
            <a:r>
              <a:rPr lang="en-US" dirty="0" err="1"/>
              <a:t>Hueh</a:t>
            </a:r>
            <a:r>
              <a:rPr lang="en-US" dirty="0"/>
              <a:t> </a:t>
            </a:r>
            <a:r>
              <a:rPr lang="en-US" dirty="0" err="1"/>
              <a:t>Yeow</a:t>
            </a:r>
            <a:r>
              <a:rPr lang="en-US" dirty="0"/>
              <a:t> , </a:t>
            </a:r>
            <a:r>
              <a:rPr lang="en-US" dirty="0" err="1"/>
              <a:t>Jhi</a:t>
            </a:r>
            <a:r>
              <a:rPr lang="en-US" dirty="0"/>
              <a:t> </a:t>
            </a:r>
            <a:r>
              <a:rPr lang="en-US" dirty="0" err="1"/>
              <a:t>Biau</a:t>
            </a:r>
            <a:r>
              <a:rPr lang="en-US" dirty="0"/>
              <a:t> Foo , Yong Sze Ong ,Chee </a:t>
            </a:r>
            <a:r>
              <a:rPr lang="en-US" dirty="0" err="1"/>
              <a:t>Wun</a:t>
            </a:r>
            <a:r>
              <a:rPr lang="en-US" dirty="0"/>
              <a:t> How and </a:t>
            </a:r>
            <a:r>
              <a:rPr lang="en-US" dirty="0" err="1"/>
              <a:t>Kooi</a:t>
            </a:r>
            <a:r>
              <a:rPr lang="en-US" dirty="0"/>
              <a:t> Yeong </a:t>
            </a:r>
            <a:r>
              <a:rPr lang="en-US" dirty="0" err="1"/>
              <a:t>Khaw</a:t>
            </a:r>
            <a:r>
              <a:rPr lang="en-US" dirty="0"/>
              <a:t> . Microbiota–gut–brain axis and its therapeutic applications in neurodegenerative disease</a:t>
            </a:r>
          </a:p>
          <a:p>
            <a:pPr marL="0" indent="0">
              <a:buNone/>
            </a:pPr>
            <a:r>
              <a:rPr lang="en-US" dirty="0"/>
              <a:t>17) </a:t>
            </a:r>
            <a:r>
              <a:rPr lang="en-US" dirty="0" err="1"/>
              <a:t>Turnbaugh</a:t>
            </a:r>
            <a:r>
              <a:rPr lang="en-US" dirty="0"/>
              <a:t> PJ, Ley RE, </a:t>
            </a:r>
            <a:r>
              <a:rPr lang="en-US" dirty="0" err="1"/>
              <a:t>Mahowald</a:t>
            </a:r>
            <a:r>
              <a:rPr lang="en-US" dirty="0"/>
              <a:t> MA, Magrini V, </a:t>
            </a:r>
            <a:r>
              <a:rPr lang="en-US" dirty="0" err="1"/>
              <a:t>Mardis</a:t>
            </a:r>
            <a:r>
              <a:rPr lang="en-US" dirty="0"/>
              <a:t> ER, Gordon JI. An obesity-associated gut microbiome with increased capacity for energy harvest. Nature. 2006 12 21</a:t>
            </a:r>
          </a:p>
          <a:p>
            <a:pPr marL="0" indent="0">
              <a:buNone/>
            </a:pPr>
            <a:r>
              <a:rPr lang="en-US" dirty="0"/>
              <a:t>18) </a:t>
            </a:r>
            <a:r>
              <a:rPr lang="en-US" dirty="0" err="1"/>
              <a:t>Hsin</a:t>
            </a:r>
            <a:r>
              <a:rPr lang="en-US" dirty="0"/>
              <a:t>-Jung Wu, and Eric Wu. The role of gut microbiota in immune homeostasis and autoimmunity. Gut Microbes. 2012 Jan 1; 3(1): 4–14</a:t>
            </a:r>
          </a:p>
          <a:p>
            <a:pPr marL="0" indent="0">
              <a:buNone/>
            </a:pPr>
            <a:r>
              <a:rPr lang="en-US" dirty="0"/>
              <a:t>19) Herbst T., </a:t>
            </a:r>
            <a:r>
              <a:rPr lang="en-US" dirty="0" err="1"/>
              <a:t>Sichelstiel</a:t>
            </a:r>
            <a:r>
              <a:rPr lang="en-US" dirty="0"/>
              <a:t> A., </a:t>
            </a:r>
            <a:r>
              <a:rPr lang="en-US" dirty="0" err="1"/>
              <a:t>Schär</a:t>
            </a:r>
            <a:r>
              <a:rPr lang="en-US" dirty="0"/>
              <a:t> C., Yadava K., </a:t>
            </a:r>
            <a:r>
              <a:rPr lang="en-US" dirty="0" err="1"/>
              <a:t>Bürki</a:t>
            </a:r>
            <a:r>
              <a:rPr lang="en-US" dirty="0"/>
              <a:t> K., </a:t>
            </a:r>
            <a:r>
              <a:rPr lang="en-US" dirty="0" err="1"/>
              <a:t>Cahenzli</a:t>
            </a:r>
            <a:r>
              <a:rPr lang="en-US" dirty="0"/>
              <a:t> J., et al.. (2011). Dysregulation of Allergic Airway Inflammation in the Absence of Microbial Colonization. Am. J. Respir. Crit. Care Med. 184 (2), 198–205. </a:t>
            </a:r>
          </a:p>
          <a:p>
            <a:pPr marL="0" indent="0">
              <a:buNone/>
            </a:pPr>
            <a:r>
              <a:rPr lang="en-US" dirty="0"/>
              <a:t>20) Pei </a:t>
            </a:r>
            <a:r>
              <a:rPr lang="en-US" dirty="0" err="1"/>
              <a:t>Han,Jian</a:t>
            </a:r>
            <a:r>
              <a:rPr lang="en-US" dirty="0"/>
              <a:t>-Qing Gu, Li-Sha Li, Xue-Yan Wang, Hong-Tian Wang, Yan Wang,  Christopher Chang,  and Jin-Lyu Sun </a:t>
            </a:r>
          </a:p>
          <a:p>
            <a:pPr marL="0" indent="0">
              <a:buNone/>
            </a:pPr>
            <a:r>
              <a:rPr lang="en-US" dirty="0"/>
              <a:t>The Association Between Intestinal Bacteria and Allergic Diseases—Cause or Consequence? Front Cell Infect </a:t>
            </a:r>
            <a:r>
              <a:rPr lang="en-US" dirty="0" err="1"/>
              <a:t>Microbiol</a:t>
            </a:r>
            <a:r>
              <a:rPr lang="en-US" dirty="0"/>
              <a:t>. 2021</a:t>
            </a:r>
          </a:p>
          <a:p>
            <a:pPr marL="0" indent="0">
              <a:buNone/>
            </a:pPr>
            <a:r>
              <a:rPr lang="en-US" dirty="0"/>
              <a:t>21) </a:t>
            </a:r>
            <a:r>
              <a:rPr lang="en-US" dirty="0" err="1"/>
              <a:t>Yiwei</a:t>
            </a:r>
            <a:r>
              <a:rPr lang="en-US" dirty="0"/>
              <a:t> wang, tian Liu, Zihao, Lin Wang, </a:t>
            </a:r>
            <a:r>
              <a:rPr lang="en-US" dirty="0" err="1"/>
              <a:t>Jinpao</a:t>
            </a:r>
            <a:r>
              <a:rPr lang="en-US" dirty="0"/>
              <a:t> Hou, Mai Shi, Stephen </a:t>
            </a:r>
            <a:r>
              <a:rPr lang="en-US" dirty="0" err="1"/>
              <a:t>kwok</a:t>
            </a:r>
            <a:r>
              <a:rPr lang="en-US" dirty="0"/>
              <a:t>. </a:t>
            </a:r>
            <a:r>
              <a:rPr lang="en-US" dirty="0" err="1"/>
              <a:t>Inestigating</a:t>
            </a:r>
            <a:r>
              <a:rPr lang="en-US" dirty="0"/>
              <a:t> casual relationships between the gut microbiota and allergic diseases. A mendelian randomization study. Front. Genet. 12</a:t>
            </a:r>
            <a:r>
              <a:rPr lang="en-US" baseline="30000" dirty="0"/>
              <a:t>th</a:t>
            </a:r>
            <a:r>
              <a:rPr lang="en-US" dirty="0"/>
              <a:t> April 2023.</a:t>
            </a:r>
          </a:p>
          <a:p>
            <a:pPr marL="0" indent="0">
              <a:buNone/>
            </a:pPr>
            <a:r>
              <a:rPr lang="en-US" dirty="0"/>
              <a:t>22) Inna </a:t>
            </a:r>
            <a:r>
              <a:rPr lang="en-US" dirty="0" err="1"/>
              <a:t>Sekirov,Shannon</a:t>
            </a:r>
            <a:r>
              <a:rPr lang="en-US" dirty="0"/>
              <a:t> L. </a:t>
            </a:r>
            <a:r>
              <a:rPr lang="en-US" dirty="0" err="1"/>
              <a:t>Russell,L</a:t>
            </a:r>
            <a:r>
              <a:rPr lang="en-US" dirty="0"/>
              <a:t>. Caetano M. Antunes, </a:t>
            </a:r>
            <a:r>
              <a:rPr lang="en-US" dirty="0" err="1"/>
              <a:t>andB</a:t>
            </a:r>
            <a:r>
              <a:rPr lang="en-US" dirty="0"/>
              <a:t>. Brett Finlay. Gut Microbiota in Health and Disease</a:t>
            </a:r>
          </a:p>
          <a:p>
            <a:pPr marL="0" indent="0">
              <a:buNone/>
            </a:pPr>
            <a:r>
              <a:rPr lang="en-US" dirty="0"/>
              <a:t>01 JUL 2010. American Physiology society. Review. Vol 90.no 3.</a:t>
            </a:r>
          </a:p>
        </p:txBody>
      </p:sp>
    </p:spTree>
    <p:extLst>
      <p:ext uri="{BB962C8B-B14F-4D97-AF65-F5344CB8AC3E}">
        <p14:creationId xmlns:p14="http://schemas.microsoft.com/office/powerpoint/2010/main" val="139759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CF1E-72FE-A118-DE18-CD982FB99AF3}"/>
              </a:ext>
            </a:extLst>
          </p:cNvPr>
          <p:cNvSpPr>
            <a:spLocks noGrp="1"/>
          </p:cNvSpPr>
          <p:nvPr>
            <p:ph type="title"/>
          </p:nvPr>
        </p:nvSpPr>
        <p:spPr>
          <a:xfrm>
            <a:off x="838200" y="365126"/>
            <a:ext cx="10515600" cy="754548"/>
          </a:xfrm>
        </p:spPr>
        <p:txBody>
          <a:bodyPr>
            <a:normAutofit/>
          </a:bodyPr>
          <a:lstStyle/>
          <a:p>
            <a:r>
              <a:rPr lang="en-US" sz="2800" dirty="0"/>
              <a:t>Superorganism- human + microbiome</a:t>
            </a:r>
            <a:endParaRPr lang="en-FJ" sz="2800" dirty="0"/>
          </a:p>
        </p:txBody>
      </p:sp>
      <p:pic>
        <p:nvPicPr>
          <p:cNvPr id="5" name="Content Placeholder 4">
            <a:extLst>
              <a:ext uri="{FF2B5EF4-FFF2-40B4-BE49-F238E27FC236}">
                <a16:creationId xmlns:a16="http://schemas.microsoft.com/office/drawing/2014/main" id="{2EDA2D2B-FCD3-C3B4-DC44-D886D3001849}"/>
              </a:ext>
            </a:extLst>
          </p:cNvPr>
          <p:cNvPicPr>
            <a:picLocks noGrp="1" noChangeAspect="1"/>
          </p:cNvPicPr>
          <p:nvPr>
            <p:ph idx="1"/>
          </p:nvPr>
        </p:nvPicPr>
        <p:blipFill>
          <a:blip r:embed="rId2"/>
          <a:stretch>
            <a:fillRect/>
          </a:stretch>
        </p:blipFill>
        <p:spPr>
          <a:xfrm>
            <a:off x="838200" y="1390261"/>
            <a:ext cx="10515600" cy="4786702"/>
          </a:xfrm>
        </p:spPr>
      </p:pic>
    </p:spTree>
    <p:extLst>
      <p:ext uri="{BB962C8B-B14F-4D97-AF65-F5344CB8AC3E}">
        <p14:creationId xmlns:p14="http://schemas.microsoft.com/office/powerpoint/2010/main" val="240592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C628-C260-5A27-5807-400249E8020A}"/>
              </a:ext>
            </a:extLst>
          </p:cNvPr>
          <p:cNvSpPr>
            <a:spLocks noGrp="1"/>
          </p:cNvSpPr>
          <p:nvPr>
            <p:ph type="title"/>
          </p:nvPr>
        </p:nvSpPr>
        <p:spPr/>
        <p:txBody>
          <a:bodyPr/>
          <a:lstStyle/>
          <a:p>
            <a:r>
              <a:rPr lang="en-US" dirty="0"/>
              <a:t>Gut Microbiome</a:t>
            </a:r>
            <a:endParaRPr lang="en-FJ" dirty="0"/>
          </a:p>
        </p:txBody>
      </p:sp>
      <p:sp>
        <p:nvSpPr>
          <p:cNvPr id="3" name="Content Placeholder 2">
            <a:extLst>
              <a:ext uri="{FF2B5EF4-FFF2-40B4-BE49-F238E27FC236}">
                <a16:creationId xmlns:a16="http://schemas.microsoft.com/office/drawing/2014/main" id="{D62DC95D-22D7-D08D-286C-B2CFC38DD04F}"/>
              </a:ext>
            </a:extLst>
          </p:cNvPr>
          <p:cNvSpPr>
            <a:spLocks noGrp="1"/>
          </p:cNvSpPr>
          <p:nvPr>
            <p:ph idx="1"/>
          </p:nvPr>
        </p:nvSpPr>
        <p:spPr/>
        <p:txBody>
          <a:bodyPr>
            <a:normAutofit/>
          </a:bodyPr>
          <a:lstStyle/>
          <a:p>
            <a:pPr marL="0" indent="0">
              <a:buNone/>
            </a:pPr>
            <a:r>
              <a:rPr lang="en-US" sz="1800" dirty="0"/>
              <a:t>- 3.8 × 10^13 microbes , more cells than human total cells (3.0 × 10^13) </a:t>
            </a:r>
          </a:p>
          <a:p>
            <a:pPr marL="0" indent="0">
              <a:buNone/>
            </a:pPr>
            <a:r>
              <a:rPr lang="en-US" sz="1800" dirty="0"/>
              <a:t>- Density= </a:t>
            </a:r>
            <a:r>
              <a:rPr lang="nb-NO" sz="1800" dirty="0"/>
              <a:t>10</a:t>
            </a:r>
            <a:r>
              <a:rPr lang="nb-NO" sz="1800" baseline="30000" dirty="0"/>
              <a:t>11</a:t>
            </a:r>
            <a:r>
              <a:rPr lang="nb-NO" sz="1800" dirty="0"/>
              <a:t> to 10</a:t>
            </a:r>
            <a:r>
              <a:rPr lang="nb-NO" sz="1800" baseline="30000" dirty="0"/>
              <a:t>12</a:t>
            </a:r>
            <a:r>
              <a:rPr lang="nb-NO" sz="1800" dirty="0"/>
              <a:t> /ml,</a:t>
            </a:r>
            <a:r>
              <a:rPr lang="en-US" sz="1800" dirty="0"/>
              <a:t> colon one of the most densely populated microbial habitats known on earth</a:t>
            </a:r>
          </a:p>
          <a:p>
            <a:pPr>
              <a:buFontTx/>
              <a:buChar char="-"/>
            </a:pPr>
            <a:r>
              <a:rPr lang="en-US" sz="1800" dirty="0"/>
              <a:t>encodes &gt; 3 million genes producing thousands of metabolites, human genome consists of approximately 23,000 genes</a:t>
            </a:r>
          </a:p>
        </p:txBody>
      </p:sp>
      <p:pic>
        <p:nvPicPr>
          <p:cNvPr id="7" name="Picture 6">
            <a:extLst>
              <a:ext uri="{FF2B5EF4-FFF2-40B4-BE49-F238E27FC236}">
                <a16:creationId xmlns:a16="http://schemas.microsoft.com/office/drawing/2014/main" id="{425F5A13-2BCB-BB32-8DB4-9BF586D44967}"/>
              </a:ext>
            </a:extLst>
          </p:cNvPr>
          <p:cNvPicPr>
            <a:picLocks noChangeAspect="1"/>
          </p:cNvPicPr>
          <p:nvPr/>
        </p:nvPicPr>
        <p:blipFill>
          <a:blip r:embed="rId3"/>
          <a:stretch>
            <a:fillRect/>
          </a:stretch>
        </p:blipFill>
        <p:spPr>
          <a:xfrm>
            <a:off x="933061" y="3732245"/>
            <a:ext cx="9209315" cy="2379305"/>
          </a:xfrm>
          <a:prstGeom prst="rect">
            <a:avLst/>
          </a:prstGeom>
        </p:spPr>
      </p:pic>
    </p:spTree>
    <p:extLst>
      <p:ext uri="{BB962C8B-B14F-4D97-AF65-F5344CB8AC3E}">
        <p14:creationId xmlns:p14="http://schemas.microsoft.com/office/powerpoint/2010/main" val="118115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467-77A7-F21C-BDD5-84AE3DF2EA1C}"/>
              </a:ext>
            </a:extLst>
          </p:cNvPr>
          <p:cNvSpPr>
            <a:spLocks noGrp="1"/>
          </p:cNvSpPr>
          <p:nvPr>
            <p:ph type="title"/>
          </p:nvPr>
        </p:nvSpPr>
        <p:spPr/>
        <p:txBody>
          <a:bodyPr/>
          <a:lstStyle/>
          <a:p>
            <a:r>
              <a:rPr lang="en-US" dirty="0"/>
              <a:t>Gut Bacteria types</a:t>
            </a:r>
            <a:endParaRPr lang="en-FJ" dirty="0"/>
          </a:p>
        </p:txBody>
      </p:sp>
      <p:sp>
        <p:nvSpPr>
          <p:cNvPr id="3" name="Content Placeholder 2">
            <a:extLst>
              <a:ext uri="{FF2B5EF4-FFF2-40B4-BE49-F238E27FC236}">
                <a16:creationId xmlns:a16="http://schemas.microsoft.com/office/drawing/2014/main" id="{E092988E-79F9-5171-143F-95DD748FF2F5}"/>
              </a:ext>
            </a:extLst>
          </p:cNvPr>
          <p:cNvSpPr>
            <a:spLocks noGrp="1"/>
          </p:cNvSpPr>
          <p:nvPr>
            <p:ph idx="1"/>
          </p:nvPr>
        </p:nvSpPr>
        <p:spPr/>
        <p:txBody>
          <a:bodyPr/>
          <a:lstStyle/>
          <a:p>
            <a:pPr marL="0" indent="0">
              <a:buNone/>
            </a:pPr>
            <a:r>
              <a:rPr lang="en-US" dirty="0"/>
              <a:t>Based on their role to human health, this microbial community can be grouped into three categories, namely </a:t>
            </a:r>
          </a:p>
          <a:p>
            <a:pPr marL="0" indent="0">
              <a:buNone/>
            </a:pPr>
            <a:endParaRPr lang="en-US" dirty="0"/>
          </a:p>
          <a:p>
            <a:pPr marL="514350" indent="-514350">
              <a:buAutoNum type="arabicParenR"/>
            </a:pPr>
            <a:r>
              <a:rPr lang="en-US" dirty="0"/>
              <a:t>healthy bacteria (probiotics), </a:t>
            </a:r>
          </a:p>
          <a:p>
            <a:pPr marL="514350" indent="-514350">
              <a:buAutoNum type="arabicParenR"/>
            </a:pPr>
            <a:r>
              <a:rPr lang="en-US" dirty="0"/>
              <a:t>unhealthy bacteria (pathogenic bacteria), and </a:t>
            </a:r>
          </a:p>
          <a:p>
            <a:pPr marL="514350" indent="-514350">
              <a:buAutoNum type="arabicParenR"/>
            </a:pPr>
            <a:r>
              <a:rPr lang="en-US" dirty="0"/>
              <a:t>health neutral bacteria (neutral bacteria)</a:t>
            </a:r>
            <a:endParaRPr lang="en-FJ" dirty="0"/>
          </a:p>
        </p:txBody>
      </p:sp>
    </p:spTree>
    <p:extLst>
      <p:ext uri="{BB962C8B-B14F-4D97-AF65-F5344CB8AC3E}">
        <p14:creationId xmlns:p14="http://schemas.microsoft.com/office/powerpoint/2010/main" val="257630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2FEA-25A8-1811-7269-759415599FB1}"/>
              </a:ext>
            </a:extLst>
          </p:cNvPr>
          <p:cNvSpPr>
            <a:spLocks noGrp="1"/>
          </p:cNvSpPr>
          <p:nvPr>
            <p:ph type="title"/>
          </p:nvPr>
        </p:nvSpPr>
        <p:spPr/>
        <p:txBody>
          <a:bodyPr>
            <a:normAutofit/>
          </a:bodyPr>
          <a:lstStyle/>
          <a:p>
            <a:r>
              <a:rPr lang="en-US" sz="2800" b="1" dirty="0">
                <a:effectLst/>
                <a:highlight>
                  <a:srgbClr val="FFFFFF"/>
                </a:highlight>
              </a:rPr>
              <a:t>THE HUMAN MICROBIOME HAS AN INFLUENCE ON THE </a:t>
            </a:r>
            <a:r>
              <a:rPr lang="en-US" sz="2800" b="1" dirty="0">
                <a:highlight>
                  <a:srgbClr val="FFFFFF"/>
                </a:highlight>
              </a:rPr>
              <a:t>4</a:t>
            </a:r>
            <a:r>
              <a:rPr lang="en-US" sz="2800" b="1" dirty="0">
                <a:effectLst/>
                <a:highlight>
                  <a:srgbClr val="FFFFFF"/>
                </a:highlight>
              </a:rPr>
              <a:t> BROAD AREAS OF IMPORTANCE TO HEALTH </a:t>
            </a:r>
            <a:r>
              <a:rPr lang="en-US" sz="1400" b="1" dirty="0">
                <a:effectLst/>
                <a:highlight>
                  <a:srgbClr val="FFFFFF"/>
                </a:highlight>
              </a:rPr>
              <a:t>(1,2,3)</a:t>
            </a:r>
            <a:br>
              <a:rPr lang="en-US" sz="1400" b="1" dirty="0">
                <a:effectLst/>
                <a:highlight>
                  <a:srgbClr val="FFFFFF"/>
                </a:highlight>
              </a:rPr>
            </a:br>
            <a:endParaRPr lang="en-FJ" sz="1400" dirty="0"/>
          </a:p>
        </p:txBody>
      </p:sp>
      <p:sp>
        <p:nvSpPr>
          <p:cNvPr id="3" name="Content Placeholder 2">
            <a:extLst>
              <a:ext uri="{FF2B5EF4-FFF2-40B4-BE49-F238E27FC236}">
                <a16:creationId xmlns:a16="http://schemas.microsoft.com/office/drawing/2014/main" id="{23C73DDC-2EBD-40C2-29F2-E9099BDD2683}"/>
              </a:ext>
            </a:extLst>
          </p:cNvPr>
          <p:cNvSpPr>
            <a:spLocks noGrp="1"/>
          </p:cNvSpPr>
          <p:nvPr>
            <p:ph idx="1"/>
          </p:nvPr>
        </p:nvSpPr>
        <p:spPr/>
        <p:txBody>
          <a:bodyPr>
            <a:normAutofit/>
          </a:bodyPr>
          <a:lstStyle/>
          <a:p>
            <a:r>
              <a:rPr lang="en-US" b="1" dirty="0">
                <a:effectLst/>
                <a:highlight>
                  <a:srgbClr val="FFFFFF"/>
                </a:highlight>
              </a:rPr>
              <a:t>Nutrition</a:t>
            </a:r>
            <a:r>
              <a:rPr lang="en-US" dirty="0">
                <a:effectLst/>
                <a:highlight>
                  <a:srgbClr val="FFFFFF"/>
                </a:highlight>
              </a:rPr>
              <a:t> </a:t>
            </a:r>
          </a:p>
          <a:p>
            <a:r>
              <a:rPr lang="en-US" b="1" dirty="0">
                <a:effectLst/>
                <a:highlight>
                  <a:srgbClr val="FFFFFF"/>
                </a:highlight>
              </a:rPr>
              <a:t>Immunity </a:t>
            </a:r>
            <a:r>
              <a:rPr lang="en-US" dirty="0">
                <a:effectLst/>
                <a:highlight>
                  <a:srgbClr val="FFFFFF"/>
                </a:highlight>
              </a:rPr>
              <a:t>( autoimmune diseases (SLE, Rheumatoid arthritis, inflammatory bowel disease), </a:t>
            </a:r>
            <a:r>
              <a:rPr lang="en-US" dirty="0">
                <a:highlight>
                  <a:srgbClr val="FFFFFF"/>
                </a:highlight>
              </a:rPr>
              <a:t>a</a:t>
            </a:r>
            <a:r>
              <a:rPr lang="en-US" dirty="0">
                <a:effectLst/>
                <a:highlight>
                  <a:srgbClr val="FFFFFF"/>
                </a:highlight>
              </a:rPr>
              <a:t>topy, asthma, food allergies)</a:t>
            </a:r>
          </a:p>
          <a:p>
            <a:r>
              <a:rPr lang="en-US" b="1" dirty="0">
                <a:effectLst/>
                <a:highlight>
                  <a:srgbClr val="FFFFFF"/>
                </a:highlight>
              </a:rPr>
              <a:t>Behavior and mood </a:t>
            </a:r>
            <a:r>
              <a:rPr lang="en-US" dirty="0">
                <a:effectLst/>
                <a:highlight>
                  <a:srgbClr val="FFFFFF"/>
                </a:highlight>
              </a:rPr>
              <a:t>(</a:t>
            </a:r>
            <a:r>
              <a:rPr lang="en-US" dirty="0"/>
              <a:t>Autism, ADHD ,Neurodegenerative diseases of aging ( AD, depression)</a:t>
            </a:r>
          </a:p>
          <a:p>
            <a:r>
              <a:rPr lang="en-US" b="1" dirty="0">
                <a:effectLst/>
                <a:highlight>
                  <a:srgbClr val="FFFFFF"/>
                </a:highlight>
              </a:rPr>
              <a:t>Diseases </a:t>
            </a:r>
            <a:r>
              <a:rPr lang="en-US" dirty="0">
                <a:effectLst/>
                <a:highlight>
                  <a:srgbClr val="FFFFFF"/>
                </a:highlight>
              </a:rPr>
              <a:t>(obesity, diabetes, colorectal cancers</a:t>
            </a:r>
            <a:r>
              <a:rPr lang="en-US" b="1" dirty="0">
                <a:effectLst/>
                <a:highlight>
                  <a:srgbClr val="FFFFFF"/>
                </a:highlight>
              </a:rPr>
              <a:t>, </a:t>
            </a:r>
            <a:r>
              <a:rPr lang="en-US" dirty="0">
                <a:effectLst/>
                <a:highlight>
                  <a:srgbClr val="FFFFFF"/>
                </a:highlight>
              </a:rPr>
              <a:t>heart diseases)</a:t>
            </a:r>
            <a:br>
              <a:rPr lang="en-US" dirty="0">
                <a:effectLst/>
                <a:highlight>
                  <a:srgbClr val="FFFFFF"/>
                </a:highlight>
              </a:rPr>
            </a:br>
            <a:br>
              <a:rPr lang="en-US" dirty="0">
                <a:effectLst/>
                <a:highlight>
                  <a:srgbClr val="FFFFFF"/>
                </a:highlight>
              </a:rPr>
            </a:br>
            <a:endParaRPr lang="en-US" dirty="0">
              <a:effectLst/>
              <a:highlight>
                <a:srgbClr val="FFFFFF"/>
              </a:highlight>
              <a:latin typeface="arial" panose="020B0604020202020204" pitchFamily="34" charset="0"/>
            </a:endParaRPr>
          </a:p>
          <a:p>
            <a:endParaRPr lang="en-FJ" dirty="0"/>
          </a:p>
        </p:txBody>
      </p:sp>
      <p:pic>
        <p:nvPicPr>
          <p:cNvPr id="4" name="Picture 3">
            <a:extLst>
              <a:ext uri="{FF2B5EF4-FFF2-40B4-BE49-F238E27FC236}">
                <a16:creationId xmlns:a16="http://schemas.microsoft.com/office/drawing/2014/main" id="{01AE907A-4213-5BEF-33F6-12D332C2B8D2}"/>
              </a:ext>
            </a:extLst>
          </p:cNvPr>
          <p:cNvPicPr>
            <a:picLocks noChangeAspect="1"/>
          </p:cNvPicPr>
          <p:nvPr/>
        </p:nvPicPr>
        <p:blipFill>
          <a:blip r:embed="rId3"/>
          <a:stretch>
            <a:fillRect/>
          </a:stretch>
        </p:blipFill>
        <p:spPr>
          <a:xfrm>
            <a:off x="8304245" y="4536915"/>
            <a:ext cx="3589176" cy="2321085"/>
          </a:xfrm>
          <a:prstGeom prst="rect">
            <a:avLst/>
          </a:prstGeom>
        </p:spPr>
      </p:pic>
    </p:spTree>
    <p:extLst>
      <p:ext uri="{BB962C8B-B14F-4D97-AF65-F5344CB8AC3E}">
        <p14:creationId xmlns:p14="http://schemas.microsoft.com/office/powerpoint/2010/main" val="186256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D61C-5D36-D209-6CC2-1802CF66174A}"/>
              </a:ext>
            </a:extLst>
          </p:cNvPr>
          <p:cNvSpPr>
            <a:spLocks noGrp="1"/>
          </p:cNvSpPr>
          <p:nvPr>
            <p:ph type="title"/>
          </p:nvPr>
        </p:nvSpPr>
        <p:spPr/>
        <p:txBody>
          <a:bodyPr/>
          <a:lstStyle/>
          <a:p>
            <a:r>
              <a:rPr lang="en-US" sz="2000" dirty="0"/>
              <a:t>Figure 1. Impacts of foods and nutrition on the microbiota-host interactions in the gut </a:t>
            </a:r>
            <a:r>
              <a:rPr lang="en-US" sz="1200" dirty="0"/>
              <a:t>(12)</a:t>
            </a:r>
            <a:endParaRPr lang="en-FJ" sz="1200" dirty="0"/>
          </a:p>
        </p:txBody>
      </p:sp>
      <p:pic>
        <p:nvPicPr>
          <p:cNvPr id="5" name="Content Placeholder 4">
            <a:extLst>
              <a:ext uri="{FF2B5EF4-FFF2-40B4-BE49-F238E27FC236}">
                <a16:creationId xmlns:a16="http://schemas.microsoft.com/office/drawing/2014/main" id="{C3EB6031-6BDB-1909-0041-7CA1A75E187B}"/>
              </a:ext>
            </a:extLst>
          </p:cNvPr>
          <p:cNvPicPr>
            <a:picLocks noGrp="1" noChangeAspect="1"/>
          </p:cNvPicPr>
          <p:nvPr>
            <p:ph idx="1"/>
          </p:nvPr>
        </p:nvPicPr>
        <p:blipFill>
          <a:blip r:embed="rId2"/>
          <a:stretch>
            <a:fillRect/>
          </a:stretch>
        </p:blipFill>
        <p:spPr>
          <a:xfrm>
            <a:off x="838200" y="1586204"/>
            <a:ext cx="10442510" cy="4587094"/>
          </a:xfrm>
        </p:spPr>
      </p:pic>
    </p:spTree>
    <p:extLst>
      <p:ext uri="{BB962C8B-B14F-4D97-AF65-F5344CB8AC3E}">
        <p14:creationId xmlns:p14="http://schemas.microsoft.com/office/powerpoint/2010/main" val="618598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9918</TotalTime>
  <Words>4244</Words>
  <Application>Microsoft Office PowerPoint</Application>
  <PresentationFormat>Widescreen</PresentationFormat>
  <Paragraphs>262</Paragraphs>
  <Slides>40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__Roboto_ba6641</vt:lpstr>
      <vt:lpstr>Aptos</vt:lpstr>
      <vt:lpstr>Aptos Display</vt:lpstr>
      <vt:lpstr>Arial</vt:lpstr>
      <vt:lpstr>Arial</vt:lpstr>
      <vt:lpstr>Cambria</vt:lpstr>
      <vt:lpstr>Times New Roman</vt:lpstr>
      <vt:lpstr>Office Theme</vt:lpstr>
      <vt:lpstr>Gut Microbiome and Childhood developmental Milestones </vt:lpstr>
      <vt:lpstr>Hippocrates stated that (22)  </vt:lpstr>
      <vt:lpstr>Contents</vt:lpstr>
      <vt:lpstr>PowerPoint Presentation</vt:lpstr>
      <vt:lpstr>Superorganism- human + microbiome</vt:lpstr>
      <vt:lpstr>Gut Microbiome</vt:lpstr>
      <vt:lpstr>Gut Bacteria types</vt:lpstr>
      <vt:lpstr>THE HUMAN MICROBIOME HAS AN INFLUENCE ON THE 4 BROAD AREAS OF IMPORTANCE TO HEALTH (1,2,3) </vt:lpstr>
      <vt:lpstr>Figure 1. Impacts of foods and nutrition on the microbiota-host interactions in the gut (12)</vt:lpstr>
      <vt:lpstr>Geographical layers of intestinal (colon) defence mechanisms</vt:lpstr>
      <vt:lpstr>Figure 2:  Stages of intestinal microbial colonization in the infant and child  (13)</vt:lpstr>
      <vt:lpstr>Childhood development</vt:lpstr>
      <vt:lpstr>Gut Microbiome and Childhood developmental Milestones </vt:lpstr>
      <vt:lpstr>Figure 3. Selected mechanisms through which gut microbes affect the process of growth in children (11)</vt:lpstr>
      <vt:lpstr>Gut Microbiome and Childhood developmental Milestones</vt:lpstr>
      <vt:lpstr>Gut Microbiome and Childhood developmental Milestones</vt:lpstr>
      <vt:lpstr>PowerPoint Presentation</vt:lpstr>
      <vt:lpstr>Gut Microbiome and Childhood developmental Milestones </vt:lpstr>
      <vt:lpstr>Gut Microbiome and Childhood developmental Milestones ( Brain)</vt:lpstr>
      <vt:lpstr>Victoria Ronan and Group (5) a summary of Studies of Gut Microbiome and Childhood Brain development</vt:lpstr>
      <vt:lpstr>PowerPoint Presentation</vt:lpstr>
      <vt:lpstr>PowerPoint Presentation</vt:lpstr>
      <vt:lpstr>PowerPoint Presentation</vt:lpstr>
      <vt:lpstr>PowerPoint Presentation</vt:lpstr>
      <vt:lpstr>PowerPoint Presentation</vt:lpstr>
      <vt:lpstr>PowerPoint Presentation</vt:lpstr>
      <vt:lpstr>Gut Microbiome and Childhood developmental Milestones</vt:lpstr>
      <vt:lpstr>Gut Microbiome and Childhood developmental Milestones</vt:lpstr>
      <vt:lpstr>Gut Microbiome and Childhood developmental Milestones</vt:lpstr>
      <vt:lpstr>PowerPoint Presentation</vt:lpstr>
      <vt:lpstr>Gut Microbiome &amp; Liver (9)</vt:lpstr>
      <vt:lpstr>Factors influencing Microbiome development throughout childhood</vt:lpstr>
      <vt:lpstr>How to optimize the Diversity= High Fibre</vt:lpstr>
      <vt:lpstr>How to optimize the Diversity= Low Fat</vt:lpstr>
      <vt:lpstr>How to optimize the Diversity = Protein (12)</vt:lpstr>
      <vt:lpstr>How to optimize the Diversity</vt:lpstr>
      <vt:lpstr>Mindfulness in eating (7)</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Zen Min Low</dc:creator>
  <cp:lastModifiedBy>Zen Min Low</cp:lastModifiedBy>
  <cp:revision>8</cp:revision>
  <dcterms:created xsi:type="dcterms:W3CDTF">2024-07-17T00:22:15Z</dcterms:created>
  <dcterms:modified xsi:type="dcterms:W3CDTF">2024-07-30T03:35:41Z</dcterms:modified>
</cp:coreProperties>
</file>